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2.xml" ContentType="application/vnd.openxmlformats-officedocument.presentationml.tags+xml"/>
  <Override PartName="/ppt/notesSlides/notesSlide1.xml" ContentType="application/vnd.openxmlformats-officedocument.presentationml.notesSlide+xml"/>
  <Override PartName="/ppt/tags/tag3.xml" ContentType="application/vnd.openxmlformats-officedocument.presentationml.tags+xml"/>
  <Override PartName="/ppt/tags/tag4.xml" ContentType="application/vnd.openxmlformats-officedocument.presentationml.tags+xml"/>
  <Override PartName="/ppt/notesSlides/notesSlide2.xml" ContentType="application/vnd.openxmlformats-officedocument.presentationml.notesSlide+xml"/>
  <Override PartName="/ppt/tags/tag5.xml" ContentType="application/vnd.openxmlformats-officedocument.presentationml.tags+xml"/>
  <Override PartName="/ppt/tags/tag6.xml" ContentType="application/vnd.openxmlformats-officedocument.presentationml.tags+xml"/>
  <Override PartName="/ppt/notesSlides/notesSlide3.xml" ContentType="application/vnd.openxmlformats-officedocument.presentationml.notesSlide+xml"/>
  <Override PartName="/ppt/tags/tag7.xml" ContentType="application/vnd.openxmlformats-officedocument.presentationml.tags+xml"/>
  <Override PartName="/ppt/tags/tag8.xml" ContentType="application/vnd.openxmlformats-officedocument.presentationml.tags+xml"/>
  <Override PartName="/ppt/notesSlides/notesSlide4.xml" ContentType="application/vnd.openxmlformats-officedocument.presentationml.notesSlide+xml"/>
  <Override PartName="/ppt/notesSlides/notesSlide5.xml" ContentType="application/vnd.openxmlformats-officedocument.presentationml.notesSlide+xml"/>
  <Override PartName="/ppt/tags/tag9.xml" ContentType="application/vnd.openxmlformats-officedocument.presentationml.tags+xml"/>
  <Override PartName="/ppt/tags/tag10.xml" ContentType="application/vnd.openxmlformats-officedocument.presentationml.tags+xml"/>
  <Override PartName="/ppt/notesSlides/notesSlide6.xml" ContentType="application/vnd.openxmlformats-officedocument.presentationml.notesSlide+xml"/>
  <Override PartName="/ppt/tags/tag11.xml" ContentType="application/vnd.openxmlformats-officedocument.presentationml.tags+xml"/>
  <Override PartName="/ppt/tags/tag12.xml" ContentType="application/vnd.openxmlformats-officedocument.presentationml.tags+xml"/>
  <Override PartName="/ppt/notesSlides/notesSlide7.xml" ContentType="application/vnd.openxmlformats-officedocument.presentationml.notesSlide+xml"/>
  <Override PartName="/ppt/tags/tag13.xml" ContentType="application/vnd.openxmlformats-officedocument.presentationml.tags+xml"/>
  <Override PartName="/ppt/tags/tag14.xml" ContentType="application/vnd.openxmlformats-officedocument.presentationml.tags+xml"/>
  <Override PartName="/ppt/notesSlides/notesSlide8.xml" ContentType="application/vnd.openxmlformats-officedocument.presentationml.notesSlide+xml"/>
  <Override PartName="/ppt/notesSlides/notesSlide9.xml" ContentType="application/vnd.openxmlformats-officedocument.presentationml.notesSlide+xml"/>
  <Override PartName="/ppt/tags/tag15.xml" ContentType="application/vnd.openxmlformats-officedocument.presentationml.tags+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5" r:id="rId1"/>
  </p:sldMasterIdLst>
  <p:notesMasterIdLst>
    <p:notesMasterId r:id="rId41"/>
  </p:notesMasterIdLst>
  <p:handoutMasterIdLst>
    <p:handoutMasterId r:id="rId42"/>
  </p:handoutMasterIdLst>
  <p:sldIdLst>
    <p:sldId id="269" r:id="rId2"/>
    <p:sldId id="404" r:id="rId3"/>
    <p:sldId id="383" r:id="rId4"/>
    <p:sldId id="278" r:id="rId5"/>
    <p:sldId id="416" r:id="rId6"/>
    <p:sldId id="370" r:id="rId7"/>
    <p:sldId id="407" r:id="rId8"/>
    <p:sldId id="417" r:id="rId9"/>
    <p:sldId id="418" r:id="rId10"/>
    <p:sldId id="419" r:id="rId11"/>
    <p:sldId id="435" r:id="rId12"/>
    <p:sldId id="423" r:id="rId13"/>
    <p:sldId id="386" r:id="rId14"/>
    <p:sldId id="387" r:id="rId15"/>
    <p:sldId id="434" r:id="rId16"/>
    <p:sldId id="388" r:id="rId17"/>
    <p:sldId id="389" r:id="rId18"/>
    <p:sldId id="420" r:id="rId19"/>
    <p:sldId id="421" r:id="rId20"/>
    <p:sldId id="422" r:id="rId21"/>
    <p:sldId id="281" r:id="rId22"/>
    <p:sldId id="424" r:id="rId23"/>
    <p:sldId id="390" r:id="rId24"/>
    <p:sldId id="436" r:id="rId25"/>
    <p:sldId id="431" r:id="rId26"/>
    <p:sldId id="425" r:id="rId27"/>
    <p:sldId id="391" r:id="rId28"/>
    <p:sldId id="426" r:id="rId29"/>
    <p:sldId id="427" r:id="rId30"/>
    <p:sldId id="437" r:id="rId31"/>
    <p:sldId id="428" r:id="rId32"/>
    <p:sldId id="438" r:id="rId33"/>
    <p:sldId id="432" r:id="rId34"/>
    <p:sldId id="371" r:id="rId35"/>
    <p:sldId id="409" r:id="rId36"/>
    <p:sldId id="429" r:id="rId37"/>
    <p:sldId id="430" r:id="rId38"/>
    <p:sldId id="433" r:id="rId39"/>
    <p:sldId id="267" r:id="rId40"/>
  </p:sldIdLst>
  <p:sldSz cx="12192000" cy="6858000"/>
  <p:notesSz cx="6858000" cy="9144000"/>
  <p:custDataLst>
    <p:tags r:id="rId43"/>
  </p:custDataLst>
  <p:defaultTextStyle>
    <a:defPPr>
      <a:defRPr lang="de-DE"/>
    </a:defPPr>
    <a:lvl1pPr marL="0" algn="l" defTabSz="1088776" rtl="0" eaLnBrk="1" latinLnBrk="0" hangingPunct="1">
      <a:defRPr sz="2100" kern="1200">
        <a:solidFill>
          <a:schemeClr val="tx1"/>
        </a:solidFill>
        <a:latin typeface="+mn-lt"/>
        <a:ea typeface="+mn-ea"/>
        <a:cs typeface="+mn-cs"/>
      </a:defRPr>
    </a:lvl1pPr>
    <a:lvl2pPr marL="544388" algn="l" defTabSz="1088776" rtl="0" eaLnBrk="1" latinLnBrk="0" hangingPunct="1">
      <a:defRPr sz="2100" kern="1200">
        <a:solidFill>
          <a:schemeClr val="tx1"/>
        </a:solidFill>
        <a:latin typeface="+mn-lt"/>
        <a:ea typeface="+mn-ea"/>
        <a:cs typeface="+mn-cs"/>
      </a:defRPr>
    </a:lvl2pPr>
    <a:lvl3pPr marL="1088776" algn="l" defTabSz="1088776" rtl="0" eaLnBrk="1" latinLnBrk="0" hangingPunct="1">
      <a:defRPr sz="2100" kern="1200">
        <a:solidFill>
          <a:schemeClr val="tx1"/>
        </a:solidFill>
        <a:latin typeface="+mn-lt"/>
        <a:ea typeface="+mn-ea"/>
        <a:cs typeface="+mn-cs"/>
      </a:defRPr>
    </a:lvl3pPr>
    <a:lvl4pPr marL="1633164" algn="l" defTabSz="1088776" rtl="0" eaLnBrk="1" latinLnBrk="0" hangingPunct="1">
      <a:defRPr sz="2100" kern="1200">
        <a:solidFill>
          <a:schemeClr val="tx1"/>
        </a:solidFill>
        <a:latin typeface="+mn-lt"/>
        <a:ea typeface="+mn-ea"/>
        <a:cs typeface="+mn-cs"/>
      </a:defRPr>
    </a:lvl4pPr>
    <a:lvl5pPr marL="2177552" algn="l" defTabSz="1088776" rtl="0" eaLnBrk="1" latinLnBrk="0" hangingPunct="1">
      <a:defRPr sz="2100" kern="1200">
        <a:solidFill>
          <a:schemeClr val="tx1"/>
        </a:solidFill>
        <a:latin typeface="+mn-lt"/>
        <a:ea typeface="+mn-ea"/>
        <a:cs typeface="+mn-cs"/>
      </a:defRPr>
    </a:lvl5pPr>
    <a:lvl6pPr marL="2721940" algn="l" defTabSz="1088776" rtl="0" eaLnBrk="1" latinLnBrk="0" hangingPunct="1">
      <a:defRPr sz="2100" kern="1200">
        <a:solidFill>
          <a:schemeClr val="tx1"/>
        </a:solidFill>
        <a:latin typeface="+mn-lt"/>
        <a:ea typeface="+mn-ea"/>
        <a:cs typeface="+mn-cs"/>
      </a:defRPr>
    </a:lvl6pPr>
    <a:lvl7pPr marL="3266328" algn="l" defTabSz="1088776" rtl="0" eaLnBrk="1" latinLnBrk="0" hangingPunct="1">
      <a:defRPr sz="2100" kern="1200">
        <a:solidFill>
          <a:schemeClr val="tx1"/>
        </a:solidFill>
        <a:latin typeface="+mn-lt"/>
        <a:ea typeface="+mn-ea"/>
        <a:cs typeface="+mn-cs"/>
      </a:defRPr>
    </a:lvl7pPr>
    <a:lvl8pPr marL="3810716" algn="l" defTabSz="1088776" rtl="0" eaLnBrk="1" latinLnBrk="0" hangingPunct="1">
      <a:defRPr sz="2100" kern="1200">
        <a:solidFill>
          <a:schemeClr val="tx1"/>
        </a:solidFill>
        <a:latin typeface="+mn-lt"/>
        <a:ea typeface="+mn-ea"/>
        <a:cs typeface="+mn-cs"/>
      </a:defRPr>
    </a:lvl8pPr>
    <a:lvl9pPr marL="4355104" algn="l" defTabSz="1088776" rtl="0" eaLnBrk="1" latinLnBrk="0" hangingPunct="1">
      <a:defRPr sz="21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389" userDrawn="1">
          <p15:clr>
            <a:srgbClr val="A4A3A4"/>
          </p15:clr>
        </p15:guide>
        <p15:guide id="2" orient="horz" pos="3565">
          <p15:clr>
            <a:srgbClr val="A4A3A4"/>
          </p15:clr>
        </p15:guide>
        <p15:guide id="3" orient="horz" pos="3973">
          <p15:clr>
            <a:srgbClr val="A4A3A4"/>
          </p15:clr>
        </p15:guide>
        <p15:guide id="4" orient="horz" pos="958">
          <p15:clr>
            <a:srgbClr val="A4A3A4"/>
          </p15:clr>
        </p15:guide>
        <p15:guide id="5" orient="horz" pos="2591" userDrawn="1">
          <p15:clr>
            <a:srgbClr val="A4A3A4"/>
          </p15:clr>
        </p15:guide>
        <p15:guide id="6" orient="horz" pos="2092">
          <p15:clr>
            <a:srgbClr val="A4A3A4"/>
          </p15:clr>
        </p15:guide>
        <p15:guide id="7" orient="horz" pos="3293">
          <p15:clr>
            <a:srgbClr val="A4A3A4"/>
          </p15:clr>
        </p15:guide>
        <p15:guide id="8" orient="horz" pos="3429">
          <p15:clr>
            <a:srgbClr val="A4A3A4"/>
          </p15:clr>
        </p15:guide>
        <p15:guide id="9" pos="666">
          <p15:clr>
            <a:srgbClr val="A4A3A4"/>
          </p15:clr>
        </p15:guide>
        <p15:guide id="10" pos="7468">
          <p15:clr>
            <a:srgbClr val="A4A3A4"/>
          </p15:clr>
        </p15:guide>
        <p15:guide id="11" pos="1255" userDrawn="1">
          <p15:clr>
            <a:srgbClr val="A4A3A4"/>
          </p15:clr>
        </p15:guide>
        <p15:guide id="12" pos="7679">
          <p15:clr>
            <a:srgbClr val="A4A3A4"/>
          </p15:clr>
        </p15:guide>
        <p15:guide id="13" pos="5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Luisa Kuech" initials="LK" lastIdx="2" clrIdx="0">
    <p:extLst>
      <p:ext uri="{19B8F6BF-5375-455C-9EA6-DF929625EA0E}">
        <p15:presenceInfo xmlns:p15="http://schemas.microsoft.com/office/powerpoint/2012/main" userId="S-1-5-21-615410526-663892902-1072911152-228071" providerId="AD"/>
      </p:ext>
    </p:extLst>
  </p:cmAuthor>
  <p:cmAuthor id="2" name="Philipp Hansel" initials="PH" lastIdx="2" clrIdx="1">
    <p:extLst>
      <p:ext uri="{19B8F6BF-5375-455C-9EA6-DF929625EA0E}">
        <p15:presenceInfo xmlns:p15="http://schemas.microsoft.com/office/powerpoint/2012/main" userId="S-1-5-21-615410526-663892902-1072911152-293641" providerId="AD"/>
      </p:ext>
    </p:extLst>
  </p:cmAuthor>
  <p:cmAuthor id="3" name="Isabell Kahlke" initials="IK" lastIdx="16" clrIdx="2">
    <p:extLst>
      <p:ext uri="{19B8F6BF-5375-455C-9EA6-DF929625EA0E}">
        <p15:presenceInfo xmlns:p15="http://schemas.microsoft.com/office/powerpoint/2012/main" userId="S::i.kahlke@pac-werbeagentur.de::f338bb38-42af-42f1-86ec-726f9f6f53a4" providerId="AD"/>
      </p:ext>
    </p:extLst>
  </p:cmAuthor>
  <p:cmAuthor id="4" name="Julia Kühlborn" initials="JK" lastIdx="24" clrIdx="3">
    <p:extLst>
      <p:ext uri="{19B8F6BF-5375-455C-9EA6-DF929625EA0E}">
        <p15:presenceInfo xmlns:p15="http://schemas.microsoft.com/office/powerpoint/2012/main" userId="S::julia.kuehlborn@bbraun.com::a5fb49d4-b900-4b80-af0c-8931f4e9af7a" providerId="AD"/>
      </p:ext>
    </p:extLst>
  </p:cmAuthor>
  <p:cmAuthor id="5" name="Lilijana Sesar" initials="LS" lastIdx="8" clrIdx="4">
    <p:extLst>
      <p:ext uri="{19B8F6BF-5375-455C-9EA6-DF929625EA0E}">
        <p15:presenceInfo xmlns:p15="http://schemas.microsoft.com/office/powerpoint/2012/main" userId="S-1-5-21-615410526-663892902-1072911152-40175" providerId="AD"/>
      </p:ext>
    </p:extLst>
  </p:cmAuthor>
  <p:cmAuthor id="6" name="Norbert Nagel" initials="NN" lastIdx="3" clrIdx="5">
    <p:extLst>
      <p:ext uri="{19B8F6BF-5375-455C-9EA6-DF929625EA0E}">
        <p15:presenceInfo xmlns:p15="http://schemas.microsoft.com/office/powerpoint/2012/main" userId="S::norbert.nagel@bbraun.com::2b288a29-feef-4ff0-87dd-dca904a67ed7"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186AA"/>
    <a:srgbClr val="711E82"/>
    <a:srgbClr val="535353"/>
    <a:srgbClr val="E2E2E2"/>
    <a:srgbClr val="D9D9D9"/>
    <a:srgbClr val="7F7F7F"/>
    <a:srgbClr val="CBE5D8"/>
    <a:srgbClr val="E7F2ED"/>
    <a:srgbClr val="DFE5D8"/>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8558" autoAdjust="0"/>
    <p:restoredTop sz="94150" autoAdjust="0"/>
  </p:normalViewPr>
  <p:slideViewPr>
    <p:cSldViewPr>
      <p:cViewPr varScale="1">
        <p:scale>
          <a:sx n="120" d="100"/>
          <a:sy n="120" d="100"/>
        </p:scale>
        <p:origin x="608" y="192"/>
      </p:cViewPr>
      <p:guideLst>
        <p:guide orient="horz" pos="1389"/>
        <p:guide orient="horz" pos="3565"/>
        <p:guide orient="horz" pos="3973"/>
        <p:guide orient="horz" pos="958"/>
        <p:guide orient="horz" pos="2591"/>
        <p:guide orient="horz" pos="2092"/>
        <p:guide orient="horz" pos="3293"/>
        <p:guide orient="horz" pos="3429"/>
        <p:guide pos="666"/>
        <p:guide pos="7468"/>
        <p:guide pos="1255"/>
        <p:guide pos="7679"/>
        <p:guide pos="5880"/>
      </p:guideLst>
    </p:cSldViewPr>
  </p:slideViewPr>
  <p:outlineViewPr>
    <p:cViewPr>
      <p:scale>
        <a:sx n="33" d="100"/>
        <a:sy n="33" d="100"/>
      </p:scale>
      <p:origin x="0" y="0"/>
    </p:cViewPr>
  </p:outlineViewPr>
  <p:notesTextViewPr>
    <p:cViewPr>
      <p:scale>
        <a:sx n="1" d="1"/>
        <a:sy n="1" d="1"/>
      </p:scale>
      <p:origin x="0" y="0"/>
    </p:cViewPr>
  </p:notesTextViewPr>
  <p:sorterViewPr>
    <p:cViewPr>
      <p:scale>
        <a:sx n="140" d="100"/>
        <a:sy n="140" d="100"/>
      </p:scale>
      <p:origin x="0" y="0"/>
    </p:cViewPr>
  </p:sorterViewPr>
  <p:notesViewPr>
    <p:cSldViewPr showGuides="1">
      <p:cViewPr varScale="1">
        <p:scale>
          <a:sx n="86" d="100"/>
          <a:sy n="86" d="100"/>
        </p:scale>
        <p:origin x="-3750" y="-84"/>
      </p:cViewPr>
      <p:guideLst>
        <p:guide orient="horz" pos="2880"/>
        <p:guide pos="2160"/>
      </p:guideLst>
    </p:cSldViewPr>
  </p:notesViewPr>
  <p:gridSpacing cx="36004" cy="36004"/>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handoutMaster" Target="handoutMasters/handoutMaster1.xml"/><Relationship Id="rId47"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commentAuthors" Target="commentAuthor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gs" Target="tags/tag1.xml"/><Relationship Id="rId48"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de-DE" dirty="0">
              <a:latin typeface="Arial" pitchFamily="34" charset="0"/>
            </a:endParaRPr>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2E85986E-5E44-4667-9D8B-4AE60CACFF23}" type="datetimeFigureOut">
              <a:rPr lang="de-DE" smtClean="0">
                <a:latin typeface="Arial" pitchFamily="34" charset="0"/>
              </a:rPr>
              <a:pPr/>
              <a:t>22.03.22</a:t>
            </a:fld>
            <a:endParaRPr lang="de-DE" dirty="0">
              <a:latin typeface="Arial" pitchFamily="34" charset="0"/>
            </a:endParaRPr>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de-DE" dirty="0">
              <a:latin typeface="Arial" pitchFamily="34" charset="0"/>
            </a:endParaRPr>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EEDEDA76-B035-4C09-8581-62F6D895289B}" type="slidenum">
              <a:rPr lang="de-DE" smtClean="0">
                <a:latin typeface="Arial" pitchFamily="34" charset="0"/>
              </a:rPr>
              <a:pPr/>
              <a:t>‹Nr.›</a:t>
            </a:fld>
            <a:endParaRPr lang="de-DE" dirty="0">
              <a:latin typeface="Arial" pitchFamily="34" charset="0"/>
            </a:endParaRPr>
          </a:p>
        </p:txBody>
      </p:sp>
    </p:spTree>
    <p:extLst>
      <p:ext uri="{BB962C8B-B14F-4D97-AF65-F5344CB8AC3E}">
        <p14:creationId xmlns:p14="http://schemas.microsoft.com/office/powerpoint/2010/main" val="427668277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Arial" pitchFamily="34" charset="0"/>
              </a:defRPr>
            </a:lvl1pPr>
          </a:lstStyle>
          <a:p>
            <a:endParaRPr lang="de-DE"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atin typeface="Arial" pitchFamily="34" charset="0"/>
              </a:defRPr>
            </a:lvl1pPr>
          </a:lstStyle>
          <a:p>
            <a:fld id="{B74DB2CD-CD95-4F82-8D61-856ADF8692F2}" type="datetimeFigureOut">
              <a:rPr lang="de-DE" smtClean="0"/>
              <a:pPr/>
              <a:t>22.03.22</a:t>
            </a:fld>
            <a:endParaRPr lang="de-DE" dirty="0"/>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de-DE"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de-DE"/>
              <a:t>Click to edit Master text styles</a:t>
            </a:r>
          </a:p>
          <a:p>
            <a:pPr lvl="1"/>
            <a:r>
              <a:rPr lang="de-DE"/>
              <a:t>Second level</a:t>
            </a:r>
          </a:p>
          <a:p>
            <a:pPr lvl="2"/>
            <a:r>
              <a:rPr lang="de-DE"/>
              <a:t>Third level</a:t>
            </a:r>
          </a:p>
          <a:p>
            <a:pPr lvl="3"/>
            <a:r>
              <a:rPr lang="de-DE"/>
              <a:t>Fourth level</a:t>
            </a:r>
          </a:p>
          <a:p>
            <a:pPr lvl="4"/>
            <a:r>
              <a:rPr lang="de-DE"/>
              <a:t>Fifth level</a:t>
            </a:r>
            <a:endParaRPr lang="de-DE" dirty="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atin typeface="Arial" pitchFamily="34" charset="0"/>
              </a:defRPr>
            </a:lvl1pPr>
          </a:lstStyle>
          <a:p>
            <a:endParaRPr lang="de-DE"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atin typeface="Arial" pitchFamily="34" charset="0"/>
              </a:defRPr>
            </a:lvl1pPr>
          </a:lstStyle>
          <a:p>
            <a:fld id="{97C27236-3239-44C6-8255-61E4D0637A97}" type="slidenum">
              <a:rPr lang="de-DE" smtClean="0"/>
              <a:pPr/>
              <a:t>‹Nr.›</a:t>
            </a:fld>
            <a:endParaRPr lang="de-DE" dirty="0"/>
          </a:p>
        </p:txBody>
      </p:sp>
    </p:spTree>
    <p:extLst>
      <p:ext uri="{BB962C8B-B14F-4D97-AF65-F5344CB8AC3E}">
        <p14:creationId xmlns:p14="http://schemas.microsoft.com/office/powerpoint/2010/main" val="3086374851"/>
      </p:ext>
    </p:extLst>
  </p:cSld>
  <p:clrMap bg1="lt1" tx1="dk1" bg2="lt2" tx2="dk2" accent1="accent1" accent2="accent2" accent3="accent3" accent4="accent4" accent5="accent5" accent6="accent6" hlink="hlink" folHlink="folHlink"/>
  <p:notesStyle>
    <a:lvl1pPr marL="0" algn="l" defTabSz="1088776" rtl="0" eaLnBrk="1" latinLnBrk="0" hangingPunct="1">
      <a:defRPr sz="1400" kern="1200">
        <a:solidFill>
          <a:schemeClr val="tx1"/>
        </a:solidFill>
        <a:latin typeface="Arial" pitchFamily="34" charset="0"/>
        <a:ea typeface="+mn-ea"/>
        <a:cs typeface="+mn-cs"/>
      </a:defRPr>
    </a:lvl1pPr>
    <a:lvl2pPr marL="544388" algn="l" defTabSz="1088776" rtl="0" eaLnBrk="1" latinLnBrk="0" hangingPunct="1">
      <a:defRPr sz="1400" kern="1200">
        <a:solidFill>
          <a:schemeClr val="tx1"/>
        </a:solidFill>
        <a:latin typeface="Arial" pitchFamily="34" charset="0"/>
        <a:ea typeface="+mn-ea"/>
        <a:cs typeface="+mn-cs"/>
      </a:defRPr>
    </a:lvl2pPr>
    <a:lvl3pPr marL="1088776" algn="l" defTabSz="1088776" rtl="0" eaLnBrk="1" latinLnBrk="0" hangingPunct="1">
      <a:defRPr sz="1400" kern="1200">
        <a:solidFill>
          <a:schemeClr val="tx1"/>
        </a:solidFill>
        <a:latin typeface="Arial" pitchFamily="34" charset="0"/>
        <a:ea typeface="+mn-ea"/>
        <a:cs typeface="+mn-cs"/>
      </a:defRPr>
    </a:lvl3pPr>
    <a:lvl4pPr marL="1633164" algn="l" defTabSz="1088776" rtl="0" eaLnBrk="1" latinLnBrk="0" hangingPunct="1">
      <a:defRPr sz="1400" kern="1200">
        <a:solidFill>
          <a:schemeClr val="tx1"/>
        </a:solidFill>
        <a:latin typeface="Arial" pitchFamily="34" charset="0"/>
        <a:ea typeface="+mn-ea"/>
        <a:cs typeface="+mn-cs"/>
      </a:defRPr>
    </a:lvl4pPr>
    <a:lvl5pPr marL="2177552" algn="l" defTabSz="1088776" rtl="0" eaLnBrk="1" latinLnBrk="0" hangingPunct="1">
      <a:defRPr sz="1400" kern="1200">
        <a:solidFill>
          <a:schemeClr val="tx1"/>
        </a:solidFill>
        <a:latin typeface="Arial" pitchFamily="34" charset="0"/>
        <a:ea typeface="+mn-ea"/>
        <a:cs typeface="+mn-cs"/>
      </a:defRPr>
    </a:lvl5pPr>
    <a:lvl6pPr marL="2721940" algn="l" defTabSz="1088776" rtl="0" eaLnBrk="1" latinLnBrk="0" hangingPunct="1">
      <a:defRPr sz="1400" kern="1200">
        <a:solidFill>
          <a:schemeClr val="tx1"/>
        </a:solidFill>
        <a:latin typeface="+mn-lt"/>
        <a:ea typeface="+mn-ea"/>
        <a:cs typeface="+mn-cs"/>
      </a:defRPr>
    </a:lvl6pPr>
    <a:lvl7pPr marL="3266328" algn="l" defTabSz="1088776" rtl="0" eaLnBrk="1" latinLnBrk="0" hangingPunct="1">
      <a:defRPr sz="1400" kern="1200">
        <a:solidFill>
          <a:schemeClr val="tx1"/>
        </a:solidFill>
        <a:latin typeface="+mn-lt"/>
        <a:ea typeface="+mn-ea"/>
        <a:cs typeface="+mn-cs"/>
      </a:defRPr>
    </a:lvl7pPr>
    <a:lvl8pPr marL="3810716" algn="l" defTabSz="1088776" rtl="0" eaLnBrk="1" latinLnBrk="0" hangingPunct="1">
      <a:defRPr sz="1400" kern="1200">
        <a:solidFill>
          <a:schemeClr val="tx1"/>
        </a:solidFill>
        <a:latin typeface="+mn-lt"/>
        <a:ea typeface="+mn-ea"/>
        <a:cs typeface="+mn-cs"/>
      </a:defRPr>
    </a:lvl8pPr>
    <a:lvl9pPr marL="4355104" algn="l" defTabSz="1088776" rtl="0" eaLnBrk="1" latinLnBrk="0" hangingPunct="1">
      <a:defRPr sz="14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14400" y="381000"/>
            <a:ext cx="5029200" cy="2828925"/>
          </a:xfrm>
        </p:spPr>
      </p:sp>
      <p:sp>
        <p:nvSpPr>
          <p:cNvPr id="3" name="Notes Placeholder 2"/>
          <p:cNvSpPr>
            <a:spLocks noGrp="1"/>
          </p:cNvSpPr>
          <p:nvPr>
            <p:ph type="body" idx="1"/>
          </p:nvPr>
        </p:nvSpPr>
        <p:spPr>
          <a:xfrm>
            <a:off x="825500" y="4343400"/>
            <a:ext cx="5207000" cy="4114800"/>
          </a:xfrm>
        </p:spPr>
        <p:txBody>
          <a:bodyPr anchor="t" anchorCtr="0"/>
          <a:lstStyle/>
          <a:p>
            <a:pPr marL="0" marR="0" indent="0" algn="l" defTabSz="914400" rtl="0" eaLnBrk="1" fontAlgn="auto" latinLnBrk="0" hangingPunct="1">
              <a:lnSpc>
                <a:spcPct val="100000"/>
              </a:lnSpc>
              <a:spcBef>
                <a:spcPts val="0"/>
              </a:spcBef>
              <a:spcAft>
                <a:spcPts val="0"/>
              </a:spcAft>
              <a:buClrTx/>
              <a:buSzTx/>
              <a:buFontTx/>
              <a:buNone/>
              <a:tabLst/>
              <a:defRPr/>
            </a:pPr>
            <a:endParaRPr lang="de-DE" dirty="0"/>
          </a:p>
        </p:txBody>
      </p:sp>
      <p:sp>
        <p:nvSpPr>
          <p:cNvPr id="4" name="Slide Number Placeholder 3"/>
          <p:cNvSpPr>
            <a:spLocks noGrp="1"/>
          </p:cNvSpPr>
          <p:nvPr>
            <p:ph type="sldNum" sz="quarter" idx="10"/>
          </p:nvPr>
        </p:nvSpPr>
        <p:spPr/>
        <p:txBody>
          <a:bodyPr/>
          <a:lstStyle/>
          <a:p>
            <a:fld id="{97C27236-3239-44C6-8255-61E4D0637A97}" type="slidenum">
              <a:rPr lang="de-DE" smtClean="0"/>
              <a:pPr/>
              <a:t>1</a:t>
            </a:fld>
            <a:endParaRPr lang="de-DE"/>
          </a:p>
        </p:txBody>
      </p:sp>
    </p:spTree>
    <p:extLst>
      <p:ext uri="{BB962C8B-B14F-4D97-AF65-F5344CB8AC3E}">
        <p14:creationId xmlns:p14="http://schemas.microsoft.com/office/powerpoint/2010/main" val="155714424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14400" y="381000"/>
            <a:ext cx="5029200" cy="2828925"/>
          </a:xfrm>
        </p:spPr>
      </p:sp>
      <p:sp>
        <p:nvSpPr>
          <p:cNvPr id="3" name="Notes Placeholder 2"/>
          <p:cNvSpPr>
            <a:spLocks noGrp="1"/>
          </p:cNvSpPr>
          <p:nvPr>
            <p:ph type="body" idx="1"/>
          </p:nvPr>
        </p:nvSpPr>
        <p:spPr>
          <a:xfrm>
            <a:off x="825500" y="4343400"/>
            <a:ext cx="5207000" cy="4114800"/>
          </a:xfrm>
        </p:spPr>
        <p:txBody>
          <a:bodyPr anchor="t" anchorCtr="0"/>
          <a:lstStyle/>
          <a:p>
            <a:pPr marL="0" marR="0" indent="0" algn="l" defTabSz="914400" rtl="0" eaLnBrk="0" fontAlgn="base" latinLnBrk="0" hangingPunct="0">
              <a:lnSpc>
                <a:spcPct val="100000"/>
              </a:lnSpc>
              <a:spcBef>
                <a:spcPct val="30000"/>
              </a:spcBef>
              <a:spcAft>
                <a:spcPct val="0"/>
              </a:spcAft>
              <a:buClrTx/>
              <a:buSzTx/>
              <a:buFontTx/>
              <a:buNone/>
              <a:tabLst/>
              <a:defRPr/>
            </a:pPr>
            <a:endParaRPr lang="de-DE" dirty="0">
              <a:latin typeface="Arial" charset="0"/>
            </a:endParaRPr>
          </a:p>
        </p:txBody>
      </p:sp>
      <p:sp>
        <p:nvSpPr>
          <p:cNvPr id="4" name="Slide Number Placeholder 3"/>
          <p:cNvSpPr>
            <a:spLocks noGrp="1"/>
          </p:cNvSpPr>
          <p:nvPr>
            <p:ph type="sldNum" sz="quarter" idx="10"/>
          </p:nvPr>
        </p:nvSpPr>
        <p:spPr/>
        <p:txBody>
          <a:bodyPr/>
          <a:lstStyle/>
          <a:p>
            <a:fld id="{97C27236-3239-44C6-8255-61E4D0637A97}" type="slidenum">
              <a:rPr lang="de-DE" smtClean="0"/>
              <a:pPr/>
              <a:t>39</a:t>
            </a:fld>
            <a:endParaRPr lang="de-DE"/>
          </a:p>
        </p:txBody>
      </p:sp>
    </p:spTree>
    <p:extLst>
      <p:ext uri="{BB962C8B-B14F-4D97-AF65-F5344CB8AC3E}">
        <p14:creationId xmlns:p14="http://schemas.microsoft.com/office/powerpoint/2010/main" val="70981646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14400" y="381000"/>
            <a:ext cx="5029200" cy="2828925"/>
          </a:xfrm>
        </p:spPr>
      </p:sp>
      <p:sp>
        <p:nvSpPr>
          <p:cNvPr id="3" name="Notes Placeholder 2"/>
          <p:cNvSpPr>
            <a:spLocks noGrp="1"/>
          </p:cNvSpPr>
          <p:nvPr>
            <p:ph type="body" idx="1"/>
          </p:nvPr>
        </p:nvSpPr>
        <p:spPr>
          <a:xfrm>
            <a:off x="825500" y="4343400"/>
            <a:ext cx="5207000" cy="4114800"/>
          </a:xfrm>
        </p:spPr>
        <p:txBody>
          <a:bodyPr anchor="t" anchorCtr="0"/>
          <a:lstStyle/>
          <a:p>
            <a:pPr marL="0" marR="0" indent="0" algn="l" defTabSz="914400" rtl="0" eaLnBrk="1" fontAlgn="auto" latinLnBrk="0" hangingPunct="1">
              <a:lnSpc>
                <a:spcPct val="100000"/>
              </a:lnSpc>
              <a:spcBef>
                <a:spcPts val="0"/>
              </a:spcBef>
              <a:spcAft>
                <a:spcPts val="0"/>
              </a:spcAft>
              <a:buClrTx/>
              <a:buSzTx/>
              <a:buFontTx/>
              <a:buNone/>
              <a:tabLst/>
              <a:defRPr/>
            </a:pPr>
            <a:endParaRPr lang="de-DE" dirty="0"/>
          </a:p>
        </p:txBody>
      </p:sp>
      <p:sp>
        <p:nvSpPr>
          <p:cNvPr id="4" name="Slide Number Placeholder 3"/>
          <p:cNvSpPr>
            <a:spLocks noGrp="1"/>
          </p:cNvSpPr>
          <p:nvPr>
            <p:ph type="sldNum" sz="quarter" idx="10"/>
          </p:nvPr>
        </p:nvSpPr>
        <p:spPr/>
        <p:txBody>
          <a:bodyPr/>
          <a:lstStyle/>
          <a:p>
            <a:fld id="{97C27236-3239-44C6-8255-61E4D0637A97}" type="slidenum">
              <a:rPr lang="de-DE" smtClean="0"/>
              <a:pPr/>
              <a:t>3</a:t>
            </a:fld>
            <a:endParaRPr lang="de-DE"/>
          </a:p>
        </p:txBody>
      </p:sp>
    </p:spTree>
    <p:extLst>
      <p:ext uri="{BB962C8B-B14F-4D97-AF65-F5344CB8AC3E}">
        <p14:creationId xmlns:p14="http://schemas.microsoft.com/office/powerpoint/2010/main" val="23917277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14400" y="381000"/>
            <a:ext cx="5029200" cy="2828925"/>
          </a:xfrm>
        </p:spPr>
      </p:sp>
      <p:sp>
        <p:nvSpPr>
          <p:cNvPr id="3" name="Notes Placeholder 2"/>
          <p:cNvSpPr>
            <a:spLocks noGrp="1"/>
          </p:cNvSpPr>
          <p:nvPr>
            <p:ph type="body" idx="1"/>
          </p:nvPr>
        </p:nvSpPr>
        <p:spPr>
          <a:xfrm>
            <a:off x="825500" y="4343400"/>
            <a:ext cx="5207000" cy="4114800"/>
          </a:xfrm>
        </p:spPr>
        <p:txBody>
          <a:bodyPr anchor="t" anchorCtr="0"/>
          <a:lstStyle/>
          <a:p>
            <a:pPr marL="0" marR="0" indent="0" algn="l" defTabSz="914400" rtl="0" eaLnBrk="1" fontAlgn="auto" latinLnBrk="0" hangingPunct="1">
              <a:lnSpc>
                <a:spcPct val="100000"/>
              </a:lnSpc>
              <a:spcBef>
                <a:spcPts val="0"/>
              </a:spcBef>
              <a:spcAft>
                <a:spcPts val="0"/>
              </a:spcAft>
              <a:buClrTx/>
              <a:buSzTx/>
              <a:buFontTx/>
              <a:buNone/>
              <a:tabLst/>
              <a:defRPr/>
            </a:pPr>
            <a:endParaRPr lang="de-DE" dirty="0"/>
          </a:p>
        </p:txBody>
      </p:sp>
      <p:sp>
        <p:nvSpPr>
          <p:cNvPr id="4" name="Slide Number Placeholder 3"/>
          <p:cNvSpPr>
            <a:spLocks noGrp="1"/>
          </p:cNvSpPr>
          <p:nvPr>
            <p:ph type="sldNum" sz="quarter" idx="10"/>
          </p:nvPr>
        </p:nvSpPr>
        <p:spPr/>
        <p:txBody>
          <a:bodyPr/>
          <a:lstStyle/>
          <a:p>
            <a:fld id="{97C27236-3239-44C6-8255-61E4D0637A97}" type="slidenum">
              <a:rPr lang="de-DE" smtClean="0"/>
              <a:pPr/>
              <a:t>6</a:t>
            </a:fld>
            <a:endParaRPr lang="de-DE"/>
          </a:p>
        </p:txBody>
      </p:sp>
    </p:spTree>
    <p:extLst>
      <p:ext uri="{BB962C8B-B14F-4D97-AF65-F5344CB8AC3E}">
        <p14:creationId xmlns:p14="http://schemas.microsoft.com/office/powerpoint/2010/main" val="321996463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14400" y="381000"/>
            <a:ext cx="5029200" cy="2828925"/>
          </a:xfrm>
        </p:spPr>
      </p:sp>
      <p:sp>
        <p:nvSpPr>
          <p:cNvPr id="3" name="Notes Placeholder 2"/>
          <p:cNvSpPr>
            <a:spLocks noGrp="1"/>
          </p:cNvSpPr>
          <p:nvPr>
            <p:ph type="body" idx="1"/>
          </p:nvPr>
        </p:nvSpPr>
        <p:spPr>
          <a:xfrm>
            <a:off x="825500" y="4343400"/>
            <a:ext cx="5207000" cy="4114800"/>
          </a:xfrm>
        </p:spPr>
        <p:txBody>
          <a:bodyPr anchor="t" anchorCtr="0"/>
          <a:lstStyle/>
          <a:p>
            <a:pPr marL="0" marR="0" indent="0" algn="l" defTabSz="914400" rtl="0" eaLnBrk="1" fontAlgn="auto" latinLnBrk="0" hangingPunct="1">
              <a:lnSpc>
                <a:spcPct val="100000"/>
              </a:lnSpc>
              <a:spcBef>
                <a:spcPts val="0"/>
              </a:spcBef>
              <a:spcAft>
                <a:spcPts val="0"/>
              </a:spcAft>
              <a:buClrTx/>
              <a:buSzTx/>
              <a:buFontTx/>
              <a:buNone/>
              <a:tabLst/>
              <a:defRPr/>
            </a:pPr>
            <a:endParaRPr lang="de-DE" dirty="0"/>
          </a:p>
        </p:txBody>
      </p:sp>
      <p:sp>
        <p:nvSpPr>
          <p:cNvPr id="4" name="Slide Number Placeholder 3"/>
          <p:cNvSpPr>
            <a:spLocks noGrp="1"/>
          </p:cNvSpPr>
          <p:nvPr>
            <p:ph type="sldNum" sz="quarter" idx="10"/>
          </p:nvPr>
        </p:nvSpPr>
        <p:spPr/>
        <p:txBody>
          <a:bodyPr/>
          <a:lstStyle/>
          <a:p>
            <a:fld id="{97C27236-3239-44C6-8255-61E4D0637A97}" type="slidenum">
              <a:rPr lang="de-DE" smtClean="0"/>
              <a:pPr/>
              <a:t>13</a:t>
            </a:fld>
            <a:endParaRPr lang="de-DE"/>
          </a:p>
        </p:txBody>
      </p:sp>
    </p:spTree>
    <p:extLst>
      <p:ext uri="{BB962C8B-B14F-4D97-AF65-F5344CB8AC3E}">
        <p14:creationId xmlns:p14="http://schemas.microsoft.com/office/powerpoint/2010/main" val="28292479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US" dirty="0"/>
          </a:p>
        </p:txBody>
      </p:sp>
      <p:sp>
        <p:nvSpPr>
          <p:cNvPr id="4" name="Foliennummernplatzhalter 3"/>
          <p:cNvSpPr>
            <a:spLocks noGrp="1"/>
          </p:cNvSpPr>
          <p:nvPr>
            <p:ph type="sldNum" sz="quarter" idx="5"/>
          </p:nvPr>
        </p:nvSpPr>
        <p:spPr/>
        <p:txBody>
          <a:bodyPr/>
          <a:lstStyle/>
          <a:p>
            <a:fld id="{97C27236-3239-44C6-8255-61E4D0637A97}" type="slidenum">
              <a:rPr lang="de-DE" smtClean="0"/>
              <a:pPr/>
              <a:t>17</a:t>
            </a:fld>
            <a:endParaRPr lang="de-DE" dirty="0"/>
          </a:p>
        </p:txBody>
      </p:sp>
    </p:spTree>
    <p:extLst>
      <p:ext uri="{BB962C8B-B14F-4D97-AF65-F5344CB8AC3E}">
        <p14:creationId xmlns:p14="http://schemas.microsoft.com/office/powerpoint/2010/main" val="83067835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14400" y="381000"/>
            <a:ext cx="5029200" cy="2828925"/>
          </a:xfrm>
        </p:spPr>
      </p:sp>
      <p:sp>
        <p:nvSpPr>
          <p:cNvPr id="3" name="Notes Placeholder 2"/>
          <p:cNvSpPr>
            <a:spLocks noGrp="1"/>
          </p:cNvSpPr>
          <p:nvPr>
            <p:ph type="body" idx="1"/>
          </p:nvPr>
        </p:nvSpPr>
        <p:spPr>
          <a:xfrm>
            <a:off x="825500" y="4343400"/>
            <a:ext cx="5207000" cy="4114800"/>
          </a:xfrm>
        </p:spPr>
        <p:txBody>
          <a:bodyPr anchor="t" anchorCtr="0"/>
          <a:lstStyle/>
          <a:p>
            <a:pPr marL="0" marR="0" indent="0" algn="l" defTabSz="914400" rtl="0" eaLnBrk="1" fontAlgn="auto" latinLnBrk="0" hangingPunct="1">
              <a:lnSpc>
                <a:spcPct val="100000"/>
              </a:lnSpc>
              <a:spcBef>
                <a:spcPts val="0"/>
              </a:spcBef>
              <a:spcAft>
                <a:spcPts val="0"/>
              </a:spcAft>
              <a:buClrTx/>
              <a:buSzTx/>
              <a:buFontTx/>
              <a:buNone/>
              <a:tabLst/>
              <a:defRPr/>
            </a:pPr>
            <a:endParaRPr lang="de-DE" dirty="0"/>
          </a:p>
        </p:txBody>
      </p:sp>
      <p:sp>
        <p:nvSpPr>
          <p:cNvPr id="4" name="Slide Number Placeholder 3"/>
          <p:cNvSpPr>
            <a:spLocks noGrp="1"/>
          </p:cNvSpPr>
          <p:nvPr>
            <p:ph type="sldNum" sz="quarter" idx="10"/>
          </p:nvPr>
        </p:nvSpPr>
        <p:spPr/>
        <p:txBody>
          <a:bodyPr/>
          <a:lstStyle/>
          <a:p>
            <a:fld id="{97C27236-3239-44C6-8255-61E4D0637A97}" type="slidenum">
              <a:rPr lang="de-DE" smtClean="0"/>
              <a:pPr/>
              <a:t>22</a:t>
            </a:fld>
            <a:endParaRPr lang="de-DE"/>
          </a:p>
        </p:txBody>
      </p:sp>
    </p:spTree>
    <p:extLst>
      <p:ext uri="{BB962C8B-B14F-4D97-AF65-F5344CB8AC3E}">
        <p14:creationId xmlns:p14="http://schemas.microsoft.com/office/powerpoint/2010/main" val="356099955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14400" y="381000"/>
            <a:ext cx="5029200" cy="2828925"/>
          </a:xfrm>
        </p:spPr>
      </p:sp>
      <p:sp>
        <p:nvSpPr>
          <p:cNvPr id="3" name="Notes Placeholder 2"/>
          <p:cNvSpPr>
            <a:spLocks noGrp="1"/>
          </p:cNvSpPr>
          <p:nvPr>
            <p:ph type="body" idx="1"/>
          </p:nvPr>
        </p:nvSpPr>
        <p:spPr>
          <a:xfrm>
            <a:off x="825500" y="4343400"/>
            <a:ext cx="5207000" cy="4114800"/>
          </a:xfrm>
        </p:spPr>
        <p:txBody>
          <a:bodyPr anchor="t" anchorCtr="0"/>
          <a:lstStyle/>
          <a:p>
            <a:pPr marL="0" marR="0" indent="0" algn="l" defTabSz="914400" rtl="0" eaLnBrk="1" fontAlgn="auto" latinLnBrk="0" hangingPunct="1">
              <a:lnSpc>
                <a:spcPct val="100000"/>
              </a:lnSpc>
              <a:spcBef>
                <a:spcPts val="0"/>
              </a:spcBef>
              <a:spcAft>
                <a:spcPts val="0"/>
              </a:spcAft>
              <a:buClrTx/>
              <a:buSzTx/>
              <a:buFontTx/>
              <a:buNone/>
              <a:tabLst/>
              <a:defRPr/>
            </a:pPr>
            <a:endParaRPr lang="de-DE" dirty="0"/>
          </a:p>
        </p:txBody>
      </p:sp>
      <p:sp>
        <p:nvSpPr>
          <p:cNvPr id="4" name="Slide Number Placeholder 3"/>
          <p:cNvSpPr>
            <a:spLocks noGrp="1"/>
          </p:cNvSpPr>
          <p:nvPr>
            <p:ph type="sldNum" sz="quarter" idx="10"/>
          </p:nvPr>
        </p:nvSpPr>
        <p:spPr/>
        <p:txBody>
          <a:bodyPr/>
          <a:lstStyle/>
          <a:p>
            <a:fld id="{97C27236-3239-44C6-8255-61E4D0637A97}" type="slidenum">
              <a:rPr lang="de-DE" smtClean="0"/>
              <a:pPr/>
              <a:t>26</a:t>
            </a:fld>
            <a:endParaRPr lang="de-DE"/>
          </a:p>
        </p:txBody>
      </p:sp>
    </p:spTree>
    <p:extLst>
      <p:ext uri="{BB962C8B-B14F-4D97-AF65-F5344CB8AC3E}">
        <p14:creationId xmlns:p14="http://schemas.microsoft.com/office/powerpoint/2010/main" val="315093015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14400" y="381000"/>
            <a:ext cx="5029200" cy="2828925"/>
          </a:xfrm>
        </p:spPr>
      </p:sp>
      <p:sp>
        <p:nvSpPr>
          <p:cNvPr id="3" name="Notes Placeholder 2"/>
          <p:cNvSpPr>
            <a:spLocks noGrp="1"/>
          </p:cNvSpPr>
          <p:nvPr>
            <p:ph type="body" idx="1"/>
          </p:nvPr>
        </p:nvSpPr>
        <p:spPr>
          <a:xfrm>
            <a:off x="825500" y="4343400"/>
            <a:ext cx="5207000" cy="4114800"/>
          </a:xfrm>
        </p:spPr>
        <p:txBody>
          <a:bodyPr anchor="t" anchorCtr="0"/>
          <a:lstStyle/>
          <a:p>
            <a:pPr marL="0" marR="0" indent="0" algn="l" defTabSz="914400" rtl="0" eaLnBrk="1" fontAlgn="auto" latinLnBrk="0" hangingPunct="1">
              <a:lnSpc>
                <a:spcPct val="100000"/>
              </a:lnSpc>
              <a:spcBef>
                <a:spcPts val="0"/>
              </a:spcBef>
              <a:spcAft>
                <a:spcPts val="0"/>
              </a:spcAft>
              <a:buClrTx/>
              <a:buSzTx/>
              <a:buFontTx/>
              <a:buNone/>
              <a:tabLst/>
              <a:defRPr/>
            </a:pPr>
            <a:endParaRPr lang="de-DE" dirty="0"/>
          </a:p>
        </p:txBody>
      </p:sp>
      <p:sp>
        <p:nvSpPr>
          <p:cNvPr id="4" name="Slide Number Placeholder 3"/>
          <p:cNvSpPr>
            <a:spLocks noGrp="1"/>
          </p:cNvSpPr>
          <p:nvPr>
            <p:ph type="sldNum" sz="quarter" idx="10"/>
          </p:nvPr>
        </p:nvSpPr>
        <p:spPr/>
        <p:txBody>
          <a:bodyPr/>
          <a:lstStyle/>
          <a:p>
            <a:fld id="{97C27236-3239-44C6-8255-61E4D0637A97}" type="slidenum">
              <a:rPr lang="de-DE" smtClean="0"/>
              <a:pPr/>
              <a:t>34</a:t>
            </a:fld>
            <a:endParaRPr lang="de-DE"/>
          </a:p>
        </p:txBody>
      </p:sp>
    </p:spTree>
    <p:extLst>
      <p:ext uri="{BB962C8B-B14F-4D97-AF65-F5344CB8AC3E}">
        <p14:creationId xmlns:p14="http://schemas.microsoft.com/office/powerpoint/2010/main" val="14183816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97C27236-3239-44C6-8255-61E4D0637A97}" type="slidenum">
              <a:rPr lang="de-DE" smtClean="0"/>
              <a:pPr/>
              <a:t>37</a:t>
            </a:fld>
            <a:endParaRPr lang="de-DE" dirty="0"/>
          </a:p>
        </p:txBody>
      </p:sp>
    </p:spTree>
    <p:extLst>
      <p:ext uri="{BB962C8B-B14F-4D97-AF65-F5344CB8AC3E}">
        <p14:creationId xmlns:p14="http://schemas.microsoft.com/office/powerpoint/2010/main" val="231763386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p:cSld name="Title Slide ">
    <p:spTree>
      <p:nvGrpSpPr>
        <p:cNvPr id="1" name=""/>
        <p:cNvGrpSpPr/>
        <p:nvPr/>
      </p:nvGrpSpPr>
      <p:grpSpPr>
        <a:xfrm>
          <a:off x="0" y="0"/>
          <a:ext cx="0" cy="0"/>
          <a:chOff x="0" y="0"/>
          <a:chExt cx="0" cy="0"/>
        </a:xfrm>
      </p:grpSpPr>
      <p:sp>
        <p:nvSpPr>
          <p:cNvPr id="2" name="Title 1"/>
          <p:cNvSpPr>
            <a:spLocks noGrp="1"/>
          </p:cNvSpPr>
          <p:nvPr>
            <p:ph type="ctrTitle"/>
          </p:nvPr>
        </p:nvSpPr>
        <p:spPr>
          <a:xfrm>
            <a:off x="2208580" y="4256899"/>
            <a:ext cx="9646958" cy="467892"/>
          </a:xfrm>
        </p:spPr>
        <p:txBody>
          <a:bodyPr lIns="0" tIns="18000" rIns="0" bIns="0" anchor="t" anchorCtr="0">
            <a:noAutofit/>
          </a:bodyPr>
          <a:lstStyle>
            <a:lvl1pPr algn="l">
              <a:defRPr lang="en-US" sz="2800" kern="1200" cap="all" baseline="0" smtClean="0">
                <a:solidFill>
                  <a:schemeClr val="tx1"/>
                </a:solidFill>
                <a:latin typeface="Arial" pitchFamily="34" charset="0"/>
                <a:ea typeface="+mn-ea"/>
                <a:cs typeface="+mn-cs"/>
              </a:defRPr>
            </a:lvl1pPr>
          </a:lstStyle>
          <a:p>
            <a:r>
              <a:rPr lang="de-DE" dirty="0"/>
              <a:t>Titelmasterformat durch Klicken bearbeiten</a:t>
            </a:r>
          </a:p>
        </p:txBody>
      </p:sp>
      <p:sp>
        <p:nvSpPr>
          <p:cNvPr id="3" name="Subtitle 2"/>
          <p:cNvSpPr>
            <a:spLocks noGrp="1"/>
          </p:cNvSpPr>
          <p:nvPr>
            <p:ph type="subTitle" idx="1"/>
          </p:nvPr>
        </p:nvSpPr>
        <p:spPr>
          <a:xfrm>
            <a:off x="2208580" y="4652890"/>
            <a:ext cx="9646958" cy="323925"/>
          </a:xfrm>
        </p:spPr>
        <p:txBody>
          <a:bodyPr lIns="0" tIns="0" rIns="0" bIns="0" anchor="b" anchorCtr="0">
            <a:noAutofit/>
          </a:bodyPr>
          <a:lstStyle>
            <a:lvl1pPr marL="0" indent="0" algn="l" defTabSz="1088776" rtl="0" eaLnBrk="1" latinLnBrk="0" hangingPunct="1">
              <a:buNone/>
              <a:defRPr lang="de-DE" sz="2000" kern="1200" cap="all" baseline="0" dirty="0">
                <a:solidFill>
                  <a:srgbClr val="711E82"/>
                </a:solidFill>
                <a:latin typeface="Arial" pitchFamily="34" charset="0"/>
                <a:ea typeface="+mn-ea"/>
                <a:cs typeface="+mn-cs"/>
              </a:defRPr>
            </a:lvl1pPr>
            <a:lvl2pPr marL="544388" indent="0" algn="ctr">
              <a:buNone/>
              <a:defRPr>
                <a:solidFill>
                  <a:schemeClr val="tx1">
                    <a:tint val="75000"/>
                  </a:schemeClr>
                </a:solidFill>
              </a:defRPr>
            </a:lvl2pPr>
            <a:lvl3pPr marL="1088776" indent="0" algn="ctr">
              <a:buNone/>
              <a:defRPr>
                <a:solidFill>
                  <a:schemeClr val="tx1">
                    <a:tint val="75000"/>
                  </a:schemeClr>
                </a:solidFill>
              </a:defRPr>
            </a:lvl3pPr>
            <a:lvl4pPr marL="1633164" indent="0" algn="ctr">
              <a:buNone/>
              <a:defRPr>
                <a:solidFill>
                  <a:schemeClr val="tx1">
                    <a:tint val="75000"/>
                  </a:schemeClr>
                </a:solidFill>
              </a:defRPr>
            </a:lvl4pPr>
            <a:lvl5pPr marL="2177552" indent="0" algn="ctr">
              <a:buNone/>
              <a:defRPr>
                <a:solidFill>
                  <a:schemeClr val="tx1">
                    <a:tint val="75000"/>
                  </a:schemeClr>
                </a:solidFill>
              </a:defRPr>
            </a:lvl5pPr>
            <a:lvl6pPr marL="2721940" indent="0" algn="ctr">
              <a:buNone/>
              <a:defRPr>
                <a:solidFill>
                  <a:schemeClr val="tx1">
                    <a:tint val="75000"/>
                  </a:schemeClr>
                </a:solidFill>
              </a:defRPr>
            </a:lvl6pPr>
            <a:lvl7pPr marL="3266328" indent="0" algn="ctr">
              <a:buNone/>
              <a:defRPr>
                <a:solidFill>
                  <a:schemeClr val="tx1">
                    <a:tint val="75000"/>
                  </a:schemeClr>
                </a:solidFill>
              </a:defRPr>
            </a:lvl7pPr>
            <a:lvl8pPr marL="3810716" indent="0" algn="ctr">
              <a:buNone/>
              <a:defRPr>
                <a:solidFill>
                  <a:schemeClr val="tx1">
                    <a:tint val="75000"/>
                  </a:schemeClr>
                </a:solidFill>
              </a:defRPr>
            </a:lvl8pPr>
            <a:lvl9pPr marL="4355104" indent="0" algn="ctr">
              <a:buNone/>
              <a:defRPr>
                <a:solidFill>
                  <a:schemeClr val="tx1">
                    <a:tint val="75000"/>
                  </a:schemeClr>
                </a:solidFill>
              </a:defRPr>
            </a:lvl9pPr>
          </a:lstStyle>
          <a:p>
            <a:r>
              <a:rPr lang="de-DE" dirty="0"/>
              <a:t>Formatvorlage des Untertitelmasters durch Klicken bearbeiten</a:t>
            </a:r>
          </a:p>
        </p:txBody>
      </p:sp>
      <p:sp>
        <p:nvSpPr>
          <p:cNvPr id="10" name="Text Placeholder 9"/>
          <p:cNvSpPr>
            <a:spLocks noGrp="1"/>
          </p:cNvSpPr>
          <p:nvPr>
            <p:ph type="body" sz="quarter" idx="13"/>
          </p:nvPr>
        </p:nvSpPr>
        <p:spPr>
          <a:xfrm>
            <a:off x="2209225" y="5156793"/>
            <a:ext cx="9646313" cy="1367835"/>
          </a:xfrm>
        </p:spPr>
        <p:txBody>
          <a:bodyPr lIns="0" tIns="0" rIns="0" bIns="0"/>
          <a:lstStyle>
            <a:lvl1pPr marL="0" indent="0" algn="l" defTabSz="1088776" rtl="0" eaLnBrk="1" latinLnBrk="0" hangingPunct="1">
              <a:spcBef>
                <a:spcPts val="0"/>
              </a:spcBef>
              <a:spcAft>
                <a:spcPts val="400"/>
              </a:spcAft>
              <a:buNone/>
              <a:defRPr lang="en-US" sz="1400" kern="1200" dirty="0" smtClean="0">
                <a:solidFill>
                  <a:schemeClr val="tx1"/>
                </a:solidFill>
                <a:latin typeface="Arial" pitchFamily="34" charset="0"/>
                <a:ea typeface="+mn-ea"/>
                <a:cs typeface="+mn-cs"/>
              </a:defRPr>
            </a:lvl1pPr>
            <a:lvl2pPr marL="0" indent="0" algn="l" defTabSz="1088776" rtl="0" eaLnBrk="1" latinLnBrk="0" hangingPunct="1">
              <a:spcBef>
                <a:spcPts val="0"/>
              </a:spcBef>
              <a:spcAft>
                <a:spcPts val="400"/>
              </a:spcAft>
              <a:buNone/>
              <a:defRPr lang="en-US" sz="1400" kern="1200" dirty="0" smtClean="0">
                <a:solidFill>
                  <a:schemeClr val="tx1"/>
                </a:solidFill>
                <a:latin typeface="Arial" pitchFamily="34" charset="0"/>
                <a:ea typeface="+mn-ea"/>
                <a:cs typeface="+mn-cs"/>
              </a:defRPr>
            </a:lvl2pPr>
            <a:lvl3pPr marL="0" indent="0" algn="l" defTabSz="1088776" rtl="0" eaLnBrk="1" latinLnBrk="0" hangingPunct="1">
              <a:spcBef>
                <a:spcPts val="0"/>
              </a:spcBef>
              <a:spcAft>
                <a:spcPts val="400"/>
              </a:spcAft>
              <a:buNone/>
              <a:defRPr lang="en-US" sz="1400" kern="1200" dirty="0" smtClean="0">
                <a:solidFill>
                  <a:schemeClr val="tx1"/>
                </a:solidFill>
                <a:latin typeface="Arial" pitchFamily="34" charset="0"/>
                <a:ea typeface="+mn-ea"/>
                <a:cs typeface="+mn-cs"/>
              </a:defRPr>
            </a:lvl3pPr>
            <a:lvl4pPr marL="0" indent="0" algn="l" defTabSz="1088776" rtl="0" eaLnBrk="1" latinLnBrk="0" hangingPunct="1">
              <a:spcBef>
                <a:spcPts val="0"/>
              </a:spcBef>
              <a:spcAft>
                <a:spcPts val="400"/>
              </a:spcAft>
              <a:buNone/>
              <a:defRPr lang="en-US" sz="1400" kern="1200" dirty="0" smtClean="0">
                <a:solidFill>
                  <a:schemeClr val="tx1"/>
                </a:solidFill>
                <a:latin typeface="Arial" pitchFamily="34" charset="0"/>
                <a:ea typeface="+mn-ea"/>
                <a:cs typeface="+mn-cs"/>
              </a:defRPr>
            </a:lvl4pPr>
            <a:lvl5pPr marL="0" indent="0" algn="l" defTabSz="1088776" rtl="0" eaLnBrk="1" latinLnBrk="0" hangingPunct="1">
              <a:spcBef>
                <a:spcPts val="0"/>
              </a:spcBef>
              <a:spcAft>
                <a:spcPts val="400"/>
              </a:spcAft>
              <a:buNone/>
              <a:defRPr lang="de-DE" sz="1400" kern="1200" dirty="0">
                <a:solidFill>
                  <a:schemeClr val="tx1"/>
                </a:solidFill>
                <a:latin typeface="Arial" pitchFamily="34" charset="0"/>
                <a:ea typeface="+mn-ea"/>
                <a:cs typeface="+mn-cs"/>
              </a:defRPr>
            </a:lvl5pPr>
          </a:lstStyle>
          <a:p>
            <a:pPr lvl="0"/>
            <a:r>
              <a:rPr lang="de-DE" dirty="0"/>
              <a:t>Textmasterformat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9" name="Rechteck 8"/>
          <p:cNvSpPr/>
          <p:nvPr userDrawn="1"/>
        </p:nvSpPr>
        <p:spPr bwMode="gray">
          <a:xfrm>
            <a:off x="0" y="1089623"/>
            <a:ext cx="1993381" cy="3059143"/>
          </a:xfrm>
          <a:prstGeom prst="rect">
            <a:avLst/>
          </a:prstGeom>
          <a:solidFill>
            <a:srgbClr val="00B4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pic>
        <p:nvPicPr>
          <p:cNvPr id="11" name="Picture 2"/>
          <p:cNvPicPr>
            <a:picLocks noChangeAspect="1" noChangeArrowheads="1"/>
          </p:cNvPicPr>
          <p:nvPr userDrawn="1"/>
        </p:nvPicPr>
        <p:blipFill>
          <a:blip r:embed="rId2" cstate="print"/>
          <a:srcRect/>
          <a:stretch>
            <a:fillRect/>
          </a:stretch>
        </p:blipFill>
        <p:spPr bwMode="auto">
          <a:xfrm>
            <a:off x="1761766" y="374274"/>
            <a:ext cx="1466468" cy="360279"/>
          </a:xfrm>
          <a:prstGeom prst="rect">
            <a:avLst/>
          </a:prstGeom>
          <a:noFill/>
          <a:ln w="9525">
            <a:noFill/>
            <a:miter lim="800000"/>
            <a:headEnd/>
            <a:tailEnd/>
          </a:ln>
          <a:effectLst/>
        </p:spPr>
      </p:pic>
    </p:spTree>
    <p:extLst>
      <p:ext uri="{BB962C8B-B14F-4D97-AF65-F5344CB8AC3E}">
        <p14:creationId xmlns:p14="http://schemas.microsoft.com/office/powerpoint/2010/main" val="405811624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Blank ">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lvl1pPr>
              <a:defRPr>
                <a:latin typeface="Arial" pitchFamily="34" charset="0"/>
              </a:defRPr>
            </a:lvl1pPr>
          </a:lstStyle>
          <a:p>
            <a:r>
              <a:rPr lang="de-DE"/>
              <a:t>B. Braun Melsungen AG </a:t>
            </a:r>
            <a:endParaRPr lang="de-DE" dirty="0"/>
          </a:p>
        </p:txBody>
      </p:sp>
      <p:sp>
        <p:nvSpPr>
          <p:cNvPr id="4" name="Slide Number Placeholder 3"/>
          <p:cNvSpPr>
            <a:spLocks noGrp="1"/>
          </p:cNvSpPr>
          <p:nvPr>
            <p:ph type="sldNum" sz="quarter" idx="12"/>
          </p:nvPr>
        </p:nvSpPr>
        <p:spPr/>
        <p:txBody>
          <a:bodyPr/>
          <a:lstStyle/>
          <a:p>
            <a:fld id="{8D981D2A-10EE-45CA-B672-13EC15929D94}" type="slidenum">
              <a:rPr lang="de-DE" smtClean="0"/>
              <a:pPr/>
              <a:t>‹Nr.›</a:t>
            </a:fld>
            <a:endParaRPr lang="de-DE" dirty="0"/>
          </a:p>
        </p:txBody>
      </p:sp>
    </p:spTree>
    <p:extLst>
      <p:ext uri="{BB962C8B-B14F-4D97-AF65-F5344CB8AC3E}">
        <p14:creationId xmlns:p14="http://schemas.microsoft.com/office/powerpoint/2010/main" val="358249943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Large Image Only">
    <p:spTree>
      <p:nvGrpSpPr>
        <p:cNvPr id="1" name=""/>
        <p:cNvGrpSpPr/>
        <p:nvPr/>
      </p:nvGrpSpPr>
      <p:grpSpPr>
        <a:xfrm>
          <a:off x="0" y="0"/>
          <a:ext cx="0" cy="0"/>
          <a:chOff x="0" y="0"/>
          <a:chExt cx="0" cy="0"/>
        </a:xfrm>
      </p:grpSpPr>
    </p:spTree>
    <p:extLst>
      <p:ext uri="{BB962C8B-B14F-4D97-AF65-F5344CB8AC3E}">
        <p14:creationId xmlns:p14="http://schemas.microsoft.com/office/powerpoint/2010/main" val="240251501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1_Large Image Only">
    <p:spTree>
      <p:nvGrpSpPr>
        <p:cNvPr id="1" name=""/>
        <p:cNvGrpSpPr/>
        <p:nvPr/>
      </p:nvGrpSpPr>
      <p:grpSpPr>
        <a:xfrm>
          <a:off x="0" y="0"/>
          <a:ext cx="0" cy="0"/>
          <a:chOff x="0" y="0"/>
          <a:chExt cx="0" cy="0"/>
        </a:xfrm>
      </p:grpSpPr>
      <p:sp>
        <p:nvSpPr>
          <p:cNvPr id="6" name="Text Placeholder 5"/>
          <p:cNvSpPr>
            <a:spLocks noGrp="1"/>
          </p:cNvSpPr>
          <p:nvPr>
            <p:ph type="body" sz="quarter" idx="14"/>
          </p:nvPr>
        </p:nvSpPr>
        <p:spPr>
          <a:xfrm>
            <a:off x="9335244" y="0"/>
            <a:ext cx="2856756" cy="6858000"/>
          </a:xfrm>
          <a:solidFill>
            <a:schemeClr val="bg1">
              <a:alpha val="60000"/>
            </a:schemeClr>
          </a:solidFill>
        </p:spPr>
        <p:txBody>
          <a:bodyPr lIns="180000" tIns="450000" rIns="252000" bIns="450000" anchor="t" anchorCtr="0"/>
          <a:lstStyle>
            <a:lvl1pPr algn="r">
              <a:defRPr sz="1800"/>
            </a:lvl1pPr>
            <a:lvl2pPr algn="r">
              <a:defRPr sz="1800"/>
            </a:lvl2pPr>
            <a:lvl3pPr algn="r">
              <a:defRPr sz="1800"/>
            </a:lvl3pPr>
            <a:lvl4pPr algn="r">
              <a:defRPr sz="1800"/>
            </a:lvl4pPr>
            <a:lvl5pPr algn="r">
              <a:defRPr sz="1800"/>
            </a:lvl5pPr>
          </a:lstStyle>
          <a:p>
            <a:pPr lvl="0"/>
            <a:r>
              <a:rPr lang="de-DE" dirty="0"/>
              <a:t>Textmasterformat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Tree>
    <p:extLst>
      <p:ext uri="{BB962C8B-B14F-4D97-AF65-F5344CB8AC3E}">
        <p14:creationId xmlns:p14="http://schemas.microsoft.com/office/powerpoint/2010/main" val="90736741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3_Large Image Only">
    <p:spTree>
      <p:nvGrpSpPr>
        <p:cNvPr id="1" name=""/>
        <p:cNvGrpSpPr/>
        <p:nvPr/>
      </p:nvGrpSpPr>
      <p:grpSpPr>
        <a:xfrm>
          <a:off x="0" y="0"/>
          <a:ext cx="0" cy="0"/>
          <a:chOff x="0" y="0"/>
          <a:chExt cx="0" cy="0"/>
        </a:xfrm>
      </p:grpSpPr>
      <p:sp>
        <p:nvSpPr>
          <p:cNvPr id="6" name="Text Placeholder 5"/>
          <p:cNvSpPr>
            <a:spLocks noGrp="1"/>
          </p:cNvSpPr>
          <p:nvPr>
            <p:ph type="body" sz="quarter" idx="14"/>
          </p:nvPr>
        </p:nvSpPr>
        <p:spPr>
          <a:xfrm>
            <a:off x="-1" y="0"/>
            <a:ext cx="2856484" cy="6858000"/>
          </a:xfrm>
          <a:solidFill>
            <a:schemeClr val="bg1">
              <a:alpha val="60000"/>
            </a:schemeClr>
          </a:solidFill>
        </p:spPr>
        <p:txBody>
          <a:bodyPr lIns="252000" tIns="450000" rIns="180000" bIns="450000" anchor="t" anchorCtr="0"/>
          <a:lstStyle>
            <a:lvl1pPr algn="l">
              <a:defRPr sz="1800"/>
            </a:lvl1pPr>
            <a:lvl2pPr algn="l">
              <a:defRPr sz="1800"/>
            </a:lvl2pPr>
            <a:lvl3pPr algn="l">
              <a:defRPr sz="1800"/>
            </a:lvl3pPr>
            <a:lvl4pPr algn="l">
              <a:defRPr sz="1800"/>
            </a:lvl4pPr>
            <a:lvl5pPr algn="l">
              <a:defRPr sz="1800"/>
            </a:lvl5pPr>
          </a:lstStyle>
          <a:p>
            <a:pPr lvl="0"/>
            <a:r>
              <a:rPr lang="de-DE" dirty="0"/>
              <a:t>Textmasterformat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Tree>
    <p:extLst>
      <p:ext uri="{BB962C8B-B14F-4D97-AF65-F5344CB8AC3E}">
        <p14:creationId xmlns:p14="http://schemas.microsoft.com/office/powerpoint/2010/main" val="74493924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p:cSld name="5_Large Image Only">
    <p:spTree>
      <p:nvGrpSpPr>
        <p:cNvPr id="1" name=""/>
        <p:cNvGrpSpPr/>
        <p:nvPr/>
      </p:nvGrpSpPr>
      <p:grpSpPr>
        <a:xfrm>
          <a:off x="0" y="0"/>
          <a:ext cx="0" cy="0"/>
          <a:chOff x="0" y="0"/>
          <a:chExt cx="0" cy="0"/>
        </a:xfrm>
      </p:grpSpPr>
      <p:sp>
        <p:nvSpPr>
          <p:cNvPr id="6" name="Text Placeholder 5"/>
          <p:cNvSpPr>
            <a:spLocks noGrp="1"/>
          </p:cNvSpPr>
          <p:nvPr>
            <p:ph type="body" sz="quarter" idx="14"/>
          </p:nvPr>
        </p:nvSpPr>
        <p:spPr>
          <a:xfrm>
            <a:off x="9335244" y="0"/>
            <a:ext cx="2856756" cy="6858000"/>
          </a:xfrm>
          <a:solidFill>
            <a:schemeClr val="tx1">
              <a:alpha val="60000"/>
            </a:schemeClr>
          </a:solidFill>
        </p:spPr>
        <p:txBody>
          <a:bodyPr lIns="180000" tIns="450000" rIns="252000" bIns="450000" anchor="t" anchorCtr="0"/>
          <a:lstStyle>
            <a:lvl1pPr algn="r">
              <a:defRPr sz="1800">
                <a:solidFill>
                  <a:schemeClr val="bg1"/>
                </a:solidFill>
              </a:defRPr>
            </a:lvl1pPr>
            <a:lvl2pPr algn="r">
              <a:defRPr sz="1800">
                <a:solidFill>
                  <a:schemeClr val="bg1"/>
                </a:solidFill>
              </a:defRPr>
            </a:lvl2pPr>
            <a:lvl3pPr algn="r">
              <a:defRPr sz="1800">
                <a:solidFill>
                  <a:schemeClr val="bg1"/>
                </a:solidFill>
              </a:defRPr>
            </a:lvl3pPr>
            <a:lvl4pPr algn="r">
              <a:defRPr sz="1800">
                <a:solidFill>
                  <a:schemeClr val="bg1"/>
                </a:solidFill>
              </a:defRPr>
            </a:lvl4pPr>
            <a:lvl5pPr algn="r">
              <a:defRPr sz="1800">
                <a:solidFill>
                  <a:schemeClr val="bg1"/>
                </a:solidFill>
              </a:defRPr>
            </a:lvl5pPr>
          </a:lstStyle>
          <a:p>
            <a:pPr lvl="0"/>
            <a:r>
              <a:rPr lang="de-DE" dirty="0"/>
              <a:t>Textmasterformat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Tree>
    <p:extLst>
      <p:ext uri="{BB962C8B-B14F-4D97-AF65-F5344CB8AC3E}">
        <p14:creationId xmlns:p14="http://schemas.microsoft.com/office/powerpoint/2010/main" val="111862089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p:cSld name="7_Large Image Only">
    <p:spTree>
      <p:nvGrpSpPr>
        <p:cNvPr id="1" name=""/>
        <p:cNvGrpSpPr/>
        <p:nvPr/>
      </p:nvGrpSpPr>
      <p:grpSpPr>
        <a:xfrm>
          <a:off x="0" y="0"/>
          <a:ext cx="0" cy="0"/>
          <a:chOff x="0" y="0"/>
          <a:chExt cx="0" cy="0"/>
        </a:xfrm>
      </p:grpSpPr>
      <p:sp>
        <p:nvSpPr>
          <p:cNvPr id="6" name="Text Placeholder 5"/>
          <p:cNvSpPr>
            <a:spLocks noGrp="1"/>
          </p:cNvSpPr>
          <p:nvPr>
            <p:ph type="body" sz="quarter" idx="14"/>
          </p:nvPr>
        </p:nvSpPr>
        <p:spPr>
          <a:xfrm>
            <a:off x="0" y="0"/>
            <a:ext cx="2856756" cy="6858000"/>
          </a:xfrm>
          <a:solidFill>
            <a:schemeClr val="tx1">
              <a:alpha val="60000"/>
            </a:schemeClr>
          </a:solidFill>
        </p:spPr>
        <p:txBody>
          <a:bodyPr lIns="252000" tIns="450000" rIns="180000" bIns="450000" anchor="t" anchorCtr="0"/>
          <a:lstStyle>
            <a:lvl1pPr algn="l">
              <a:defRPr sz="1800">
                <a:solidFill>
                  <a:schemeClr val="bg1"/>
                </a:solidFill>
              </a:defRPr>
            </a:lvl1pPr>
            <a:lvl2pPr algn="l">
              <a:defRPr sz="1800">
                <a:solidFill>
                  <a:schemeClr val="bg1"/>
                </a:solidFill>
              </a:defRPr>
            </a:lvl2pPr>
            <a:lvl3pPr algn="l">
              <a:defRPr sz="1800">
                <a:solidFill>
                  <a:schemeClr val="bg1"/>
                </a:solidFill>
              </a:defRPr>
            </a:lvl3pPr>
            <a:lvl4pPr algn="l">
              <a:defRPr sz="1800">
                <a:solidFill>
                  <a:schemeClr val="bg1"/>
                </a:solidFill>
              </a:defRPr>
            </a:lvl4pPr>
            <a:lvl5pPr algn="l">
              <a:defRPr sz="1800">
                <a:solidFill>
                  <a:schemeClr val="bg1"/>
                </a:solidFill>
              </a:defRPr>
            </a:lvl5pPr>
          </a:lstStyle>
          <a:p>
            <a:pPr lvl="0"/>
            <a:r>
              <a:rPr lang="de-DE" dirty="0"/>
              <a:t>Textmasterformat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Tree>
    <p:extLst>
      <p:ext uri="{BB962C8B-B14F-4D97-AF65-F5344CB8AC3E}">
        <p14:creationId xmlns:p14="http://schemas.microsoft.com/office/powerpoint/2010/main" val="64978556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1_Title Slide ">
    <p:spTree>
      <p:nvGrpSpPr>
        <p:cNvPr id="1" name=""/>
        <p:cNvGrpSpPr/>
        <p:nvPr/>
      </p:nvGrpSpPr>
      <p:grpSpPr>
        <a:xfrm>
          <a:off x="0" y="0"/>
          <a:ext cx="0" cy="0"/>
          <a:chOff x="0" y="0"/>
          <a:chExt cx="0" cy="0"/>
        </a:xfrm>
      </p:grpSpPr>
      <p:pic>
        <p:nvPicPr>
          <p:cNvPr id="11" name="Picture 2"/>
          <p:cNvPicPr>
            <a:picLocks noChangeAspect="1" noChangeArrowheads="1"/>
          </p:cNvPicPr>
          <p:nvPr userDrawn="1"/>
        </p:nvPicPr>
        <p:blipFill>
          <a:blip r:embed="rId2" cstate="print"/>
          <a:srcRect/>
          <a:stretch>
            <a:fillRect/>
          </a:stretch>
        </p:blipFill>
        <p:spPr bwMode="auto">
          <a:xfrm>
            <a:off x="1761766" y="374274"/>
            <a:ext cx="1466468" cy="360279"/>
          </a:xfrm>
          <a:prstGeom prst="rect">
            <a:avLst/>
          </a:prstGeom>
          <a:noFill/>
          <a:ln w="9525">
            <a:noFill/>
            <a:miter lim="800000"/>
            <a:headEnd/>
            <a:tailEnd/>
          </a:ln>
          <a:effectLst/>
        </p:spPr>
      </p:pic>
    </p:spTree>
    <p:extLst>
      <p:ext uri="{BB962C8B-B14F-4D97-AF65-F5344CB8AC3E}">
        <p14:creationId xmlns:p14="http://schemas.microsoft.com/office/powerpoint/2010/main" val="241954050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lvl1pPr>
              <a:defRPr>
                <a:latin typeface="Arial" pitchFamily="34" charset="0"/>
              </a:defRPr>
            </a:lvl1pPr>
          </a:lstStyle>
          <a:p>
            <a:r>
              <a:rPr lang="de-DE"/>
              <a:t>B. Braun Melsungen AG </a:t>
            </a:r>
            <a:endParaRPr lang="de-DE" dirty="0"/>
          </a:p>
        </p:txBody>
      </p:sp>
      <p:sp>
        <p:nvSpPr>
          <p:cNvPr id="5" name="Slide Number Placeholder 4"/>
          <p:cNvSpPr>
            <a:spLocks noGrp="1"/>
          </p:cNvSpPr>
          <p:nvPr>
            <p:ph type="sldNum" sz="quarter" idx="12"/>
          </p:nvPr>
        </p:nvSpPr>
        <p:spPr/>
        <p:txBody>
          <a:bodyPr/>
          <a:lstStyle/>
          <a:p>
            <a:fld id="{8D981D2A-10EE-45CA-B672-13EC15929D94}" type="slidenum">
              <a:rPr lang="de-DE" smtClean="0"/>
              <a:pPr/>
              <a:t>‹Nr.›</a:t>
            </a:fld>
            <a:endParaRPr lang="de-DE" dirty="0"/>
          </a:p>
        </p:txBody>
      </p:sp>
      <p:sp>
        <p:nvSpPr>
          <p:cNvPr id="6" name="Content Placeholder 2"/>
          <p:cNvSpPr>
            <a:spLocks noGrp="1"/>
          </p:cNvSpPr>
          <p:nvPr>
            <p:ph idx="1" hasCustomPrompt="1"/>
          </p:nvPr>
        </p:nvSpPr>
        <p:spPr>
          <a:xfrm>
            <a:off x="1056999" y="2060097"/>
            <a:ext cx="10797188" cy="4247168"/>
          </a:xfrm>
        </p:spPr>
        <p:txBody>
          <a:bodyPr/>
          <a:lstStyle>
            <a:lvl5pPr>
              <a:defRPr/>
            </a:lvl5pPr>
          </a:lstStyle>
          <a:p>
            <a:pPr lvl="0"/>
            <a:r>
              <a:rPr lang="de-DE" dirty="0"/>
              <a:t>Textmasterformat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7" name="Titel 6"/>
          <p:cNvSpPr>
            <a:spLocks noGrp="1"/>
          </p:cNvSpPr>
          <p:nvPr>
            <p:ph type="title"/>
          </p:nvPr>
        </p:nvSpPr>
        <p:spPr/>
        <p:txBody>
          <a:bodyPr/>
          <a:lstStyle/>
          <a:p>
            <a:r>
              <a:rPr lang="de-DE"/>
              <a:t>Titelmasterformat durch Klicken bearbeiten</a:t>
            </a:r>
          </a:p>
        </p:txBody>
      </p:sp>
    </p:spTree>
    <p:extLst>
      <p:ext uri="{BB962C8B-B14F-4D97-AF65-F5344CB8AC3E}">
        <p14:creationId xmlns:p14="http://schemas.microsoft.com/office/powerpoint/2010/main" val="2028697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p:cSld name="Chapter">
    <p:spTree>
      <p:nvGrpSpPr>
        <p:cNvPr id="1" name=""/>
        <p:cNvGrpSpPr/>
        <p:nvPr/>
      </p:nvGrpSpPr>
      <p:grpSpPr>
        <a:xfrm>
          <a:off x="0" y="0"/>
          <a:ext cx="0" cy="0"/>
          <a:chOff x="0" y="0"/>
          <a:chExt cx="0" cy="0"/>
        </a:xfrm>
      </p:grpSpPr>
      <p:sp>
        <p:nvSpPr>
          <p:cNvPr id="2" name="Title 1"/>
          <p:cNvSpPr>
            <a:spLocks noGrp="1"/>
          </p:cNvSpPr>
          <p:nvPr>
            <p:ph type="ctrTitle"/>
          </p:nvPr>
        </p:nvSpPr>
        <p:spPr>
          <a:xfrm>
            <a:off x="2209226" y="2421169"/>
            <a:ext cx="9646313" cy="431900"/>
          </a:xfrm>
        </p:spPr>
        <p:txBody>
          <a:bodyPr lIns="0" tIns="0" rIns="0" bIns="0" anchor="b" anchorCtr="0">
            <a:noAutofit/>
          </a:bodyPr>
          <a:lstStyle>
            <a:lvl1pPr algn="l">
              <a:defRPr lang="en-US" sz="2800" kern="1200" cap="all" baseline="0" smtClean="0">
                <a:solidFill>
                  <a:schemeClr val="tx1"/>
                </a:solidFill>
                <a:latin typeface="Arial" panose="020B0604020202020204" pitchFamily="34" charset="0"/>
                <a:ea typeface="+mn-ea"/>
                <a:cs typeface="Arial" panose="020B0604020202020204" pitchFamily="34" charset="0"/>
              </a:defRPr>
            </a:lvl1pPr>
          </a:lstStyle>
          <a:p>
            <a:r>
              <a:rPr lang="de-DE" noProof="0" dirty="0"/>
              <a:t>Titelmasterformat durch Klicken bearbeiten</a:t>
            </a:r>
          </a:p>
        </p:txBody>
      </p:sp>
      <p:sp>
        <p:nvSpPr>
          <p:cNvPr id="3" name="Subtitle 2"/>
          <p:cNvSpPr>
            <a:spLocks noGrp="1"/>
          </p:cNvSpPr>
          <p:nvPr>
            <p:ph type="subTitle" idx="1"/>
          </p:nvPr>
        </p:nvSpPr>
        <p:spPr>
          <a:xfrm>
            <a:off x="2209226" y="2781079"/>
            <a:ext cx="9646313" cy="359917"/>
          </a:xfrm>
        </p:spPr>
        <p:txBody>
          <a:bodyPr lIns="0" tIns="0" rIns="0" bIns="0" anchor="b" anchorCtr="0">
            <a:noAutofit/>
          </a:bodyPr>
          <a:lstStyle>
            <a:lvl1pPr marL="0" indent="0" algn="l" defTabSz="1088776" rtl="0" eaLnBrk="1" latinLnBrk="0" hangingPunct="1">
              <a:buNone/>
              <a:defRPr lang="de-DE" sz="2000" kern="1200" cap="all" baseline="0" dirty="0">
                <a:solidFill>
                  <a:srgbClr val="711E82"/>
                </a:solidFill>
                <a:latin typeface="Arial" panose="020B0604020202020204" pitchFamily="34" charset="0"/>
                <a:ea typeface="+mn-ea"/>
                <a:cs typeface="Arial" panose="020B0604020202020204" pitchFamily="34" charset="0"/>
              </a:defRPr>
            </a:lvl1pPr>
            <a:lvl2pPr marL="544388" indent="0" algn="ctr">
              <a:buNone/>
              <a:defRPr>
                <a:solidFill>
                  <a:schemeClr val="tx1">
                    <a:tint val="75000"/>
                  </a:schemeClr>
                </a:solidFill>
              </a:defRPr>
            </a:lvl2pPr>
            <a:lvl3pPr marL="1088776" indent="0" algn="ctr">
              <a:buNone/>
              <a:defRPr>
                <a:solidFill>
                  <a:schemeClr val="tx1">
                    <a:tint val="75000"/>
                  </a:schemeClr>
                </a:solidFill>
              </a:defRPr>
            </a:lvl3pPr>
            <a:lvl4pPr marL="1633164" indent="0" algn="ctr">
              <a:buNone/>
              <a:defRPr>
                <a:solidFill>
                  <a:schemeClr val="tx1">
                    <a:tint val="75000"/>
                  </a:schemeClr>
                </a:solidFill>
              </a:defRPr>
            </a:lvl4pPr>
            <a:lvl5pPr marL="2177552" indent="0" algn="ctr">
              <a:buNone/>
              <a:defRPr>
                <a:solidFill>
                  <a:schemeClr val="tx1">
                    <a:tint val="75000"/>
                  </a:schemeClr>
                </a:solidFill>
              </a:defRPr>
            </a:lvl5pPr>
            <a:lvl6pPr marL="2721940" indent="0" algn="ctr">
              <a:buNone/>
              <a:defRPr>
                <a:solidFill>
                  <a:schemeClr val="tx1">
                    <a:tint val="75000"/>
                  </a:schemeClr>
                </a:solidFill>
              </a:defRPr>
            </a:lvl6pPr>
            <a:lvl7pPr marL="3266328" indent="0" algn="ctr">
              <a:buNone/>
              <a:defRPr>
                <a:solidFill>
                  <a:schemeClr val="tx1">
                    <a:tint val="75000"/>
                  </a:schemeClr>
                </a:solidFill>
              </a:defRPr>
            </a:lvl7pPr>
            <a:lvl8pPr marL="3810716" indent="0" algn="ctr">
              <a:buNone/>
              <a:defRPr>
                <a:solidFill>
                  <a:schemeClr val="tx1">
                    <a:tint val="75000"/>
                  </a:schemeClr>
                </a:solidFill>
              </a:defRPr>
            </a:lvl8pPr>
            <a:lvl9pPr marL="4355104" indent="0" algn="ctr">
              <a:buNone/>
              <a:defRPr>
                <a:solidFill>
                  <a:schemeClr val="tx1">
                    <a:tint val="75000"/>
                  </a:schemeClr>
                </a:solidFill>
              </a:defRPr>
            </a:lvl9pPr>
          </a:lstStyle>
          <a:p>
            <a:r>
              <a:rPr lang="de-DE" noProof="0" dirty="0"/>
              <a:t>Formatvorlage des Untertitelmasters durch Klicken bearbeiten</a:t>
            </a:r>
          </a:p>
        </p:txBody>
      </p:sp>
      <p:sp>
        <p:nvSpPr>
          <p:cNvPr id="9" name="Rechteck 8"/>
          <p:cNvSpPr/>
          <p:nvPr userDrawn="1"/>
        </p:nvSpPr>
        <p:spPr bwMode="gray">
          <a:xfrm>
            <a:off x="-770" y="1089283"/>
            <a:ext cx="1994151" cy="2231731"/>
          </a:xfrm>
          <a:prstGeom prst="rect">
            <a:avLst/>
          </a:prstGeom>
          <a:solidFill>
            <a:srgbClr val="00B4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noProof="0"/>
          </a:p>
        </p:txBody>
      </p:sp>
      <p:pic>
        <p:nvPicPr>
          <p:cNvPr id="10" name="Picture 2"/>
          <p:cNvPicPr>
            <a:picLocks noChangeAspect="1" noChangeArrowheads="1"/>
          </p:cNvPicPr>
          <p:nvPr userDrawn="1"/>
        </p:nvPicPr>
        <p:blipFill>
          <a:blip r:embed="rId2" cstate="print"/>
          <a:srcRect/>
          <a:stretch>
            <a:fillRect/>
          </a:stretch>
        </p:blipFill>
        <p:spPr bwMode="auto">
          <a:xfrm>
            <a:off x="1761766" y="374274"/>
            <a:ext cx="1466468" cy="360279"/>
          </a:xfrm>
          <a:prstGeom prst="rect">
            <a:avLst/>
          </a:prstGeom>
          <a:noFill/>
          <a:ln w="9525">
            <a:noFill/>
            <a:miter lim="800000"/>
            <a:headEnd/>
            <a:tailEnd/>
          </a:ln>
          <a:effectLst/>
        </p:spPr>
      </p:pic>
    </p:spTree>
    <p:extLst>
      <p:ext uri="{BB962C8B-B14F-4D97-AF65-F5344CB8AC3E}">
        <p14:creationId xmlns:p14="http://schemas.microsoft.com/office/powerpoint/2010/main" val="427722925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extbox Gray">
    <p:spTree>
      <p:nvGrpSpPr>
        <p:cNvPr id="1" name=""/>
        <p:cNvGrpSpPr/>
        <p:nvPr/>
      </p:nvGrpSpPr>
      <p:grpSpPr>
        <a:xfrm>
          <a:off x="0" y="0"/>
          <a:ext cx="0" cy="0"/>
          <a:chOff x="0" y="0"/>
          <a:chExt cx="0" cy="0"/>
        </a:xfrm>
      </p:grpSpPr>
      <p:sp>
        <p:nvSpPr>
          <p:cNvPr id="3" name="Content Placeholder 2"/>
          <p:cNvSpPr>
            <a:spLocks noGrp="1"/>
          </p:cNvSpPr>
          <p:nvPr>
            <p:ph idx="1"/>
          </p:nvPr>
        </p:nvSpPr>
        <p:spPr>
          <a:xfrm>
            <a:off x="1057000" y="2060099"/>
            <a:ext cx="10798140" cy="3383766"/>
          </a:xfrm>
        </p:spPr>
        <p:txBody>
          <a:bodyPr/>
          <a:lstStyle/>
          <a:p>
            <a:pPr lvl="0"/>
            <a:r>
              <a:rPr lang="de-DE" noProof="0" dirty="0"/>
              <a:t>Textmasterformat bearbeiten</a:t>
            </a:r>
          </a:p>
          <a:p>
            <a:pPr lvl="1"/>
            <a:r>
              <a:rPr lang="de-DE" noProof="0" dirty="0"/>
              <a:t>Zweite Ebene</a:t>
            </a:r>
          </a:p>
          <a:p>
            <a:pPr lvl="2"/>
            <a:r>
              <a:rPr lang="de-DE" noProof="0" dirty="0"/>
              <a:t>Dritte Ebene</a:t>
            </a:r>
          </a:p>
          <a:p>
            <a:pPr lvl="3"/>
            <a:r>
              <a:rPr lang="de-DE" noProof="0" dirty="0"/>
              <a:t>Vierte Ebene</a:t>
            </a:r>
          </a:p>
          <a:p>
            <a:pPr lvl="4"/>
            <a:r>
              <a:rPr lang="de-DE" noProof="0" dirty="0"/>
              <a:t>Fünfte Ebene</a:t>
            </a:r>
          </a:p>
        </p:txBody>
      </p:sp>
      <p:sp>
        <p:nvSpPr>
          <p:cNvPr id="5" name="Footer Placeholder 4"/>
          <p:cNvSpPr>
            <a:spLocks noGrp="1"/>
          </p:cNvSpPr>
          <p:nvPr>
            <p:ph type="ftr" sz="quarter" idx="11"/>
          </p:nvPr>
        </p:nvSpPr>
        <p:spPr/>
        <p:txBody>
          <a:bodyPr/>
          <a:lstStyle>
            <a:lvl1pPr>
              <a:defRPr>
                <a:latin typeface="Arial" pitchFamily="34" charset="0"/>
              </a:defRPr>
            </a:lvl1pPr>
          </a:lstStyle>
          <a:p>
            <a:r>
              <a:rPr lang="de-DE"/>
              <a:t>B. Braun Melsungen AG </a:t>
            </a:r>
            <a:endParaRPr lang="de-DE" dirty="0"/>
          </a:p>
        </p:txBody>
      </p:sp>
      <p:sp>
        <p:nvSpPr>
          <p:cNvPr id="6" name="Slide Number Placeholder 5"/>
          <p:cNvSpPr>
            <a:spLocks noGrp="1"/>
          </p:cNvSpPr>
          <p:nvPr>
            <p:ph type="sldNum" sz="quarter" idx="12"/>
          </p:nvPr>
        </p:nvSpPr>
        <p:spPr/>
        <p:txBody>
          <a:bodyPr/>
          <a:lstStyle/>
          <a:p>
            <a:fld id="{8D981D2A-10EE-45CA-B672-13EC15929D94}" type="slidenum">
              <a:rPr lang="de-DE" smtClean="0"/>
              <a:pPr/>
              <a:t>‹Nr.›</a:t>
            </a:fld>
            <a:endParaRPr lang="de-DE"/>
          </a:p>
        </p:txBody>
      </p:sp>
      <p:sp>
        <p:nvSpPr>
          <p:cNvPr id="7" name="Text Placeholder 6"/>
          <p:cNvSpPr>
            <a:spLocks noGrp="1"/>
          </p:cNvSpPr>
          <p:nvPr>
            <p:ph type="body" sz="quarter" idx="13" hasCustomPrompt="1"/>
          </p:nvPr>
        </p:nvSpPr>
        <p:spPr bwMode="gray">
          <a:xfrm>
            <a:off x="1057000" y="5659714"/>
            <a:ext cx="10798537" cy="647550"/>
          </a:xfrm>
          <a:prstGeom prst="rect">
            <a:avLst/>
          </a:prstGeom>
          <a:solidFill>
            <a:srgbClr val="6E6E6E"/>
          </a:solidFill>
          <a:ln>
            <a:noFill/>
          </a:ln>
          <a:extLst>
            <a:ext uri="{91240B29-F687-4F45-9708-019B960494DF}">
              <a14:hiddenLine xmlns:a14="http://schemas.microsoft.com/office/drawing/2010/main">
                <a:solidFill>
                  <a:prstClr val="black"/>
                </a:solidFill>
              </a14:hiddenLine>
            </a:ext>
          </a:extLst>
        </p:spPr>
        <p:txBody>
          <a:bodyPr lIns="107163" tIns="55725" rIns="107163" bIns="55725" anchor="t" anchorCtr="0"/>
          <a:lstStyle>
            <a:lvl1pPr algn="l">
              <a:defRPr lang="en-US" sz="1600" dirty="0" smtClean="0">
                <a:solidFill>
                  <a:srgbClr val="FFFFFF"/>
                </a:solidFill>
                <a:latin typeface="Arial" panose="020B0604020202020204" pitchFamily="34" charset="0"/>
                <a:ea typeface="+mn-ea"/>
                <a:cs typeface="Arial" panose="020B0604020202020204" pitchFamily="34" charset="0"/>
              </a:defRPr>
            </a:lvl1pPr>
            <a:lvl2pPr algn="l">
              <a:spcBef>
                <a:spcPts val="0"/>
              </a:spcBef>
              <a:defRPr lang="en-US" sz="1600" dirty="0" smtClean="0">
                <a:solidFill>
                  <a:srgbClr val="FFFFFF"/>
                </a:solidFill>
                <a:latin typeface="Arial" panose="020B0604020202020204" pitchFamily="34" charset="0"/>
                <a:ea typeface="+mn-ea"/>
                <a:cs typeface="Arial" panose="020B0604020202020204" pitchFamily="34" charset="0"/>
              </a:defRPr>
            </a:lvl2pPr>
            <a:lvl3pPr algn="l">
              <a:spcBef>
                <a:spcPts val="0"/>
              </a:spcBef>
              <a:defRPr lang="en-US" sz="1600" dirty="0" smtClean="0">
                <a:solidFill>
                  <a:srgbClr val="FFFFFF"/>
                </a:solidFill>
                <a:latin typeface="Arial" panose="020B0604020202020204" pitchFamily="34" charset="0"/>
                <a:ea typeface="+mn-ea"/>
                <a:cs typeface="Arial" panose="020B0604020202020204" pitchFamily="34" charset="0"/>
              </a:defRPr>
            </a:lvl3pPr>
            <a:lvl4pPr algn="l">
              <a:spcBef>
                <a:spcPts val="0"/>
              </a:spcBef>
              <a:defRPr lang="en-US" sz="1600" dirty="0" smtClean="0">
                <a:solidFill>
                  <a:srgbClr val="FFFFFF"/>
                </a:solidFill>
                <a:latin typeface="Arial" panose="020B0604020202020204" pitchFamily="34" charset="0"/>
                <a:ea typeface="+mn-ea"/>
                <a:cs typeface="Arial" panose="020B0604020202020204" pitchFamily="34" charset="0"/>
              </a:defRPr>
            </a:lvl4pPr>
            <a:lvl5pPr algn="l">
              <a:spcBef>
                <a:spcPts val="0"/>
              </a:spcBef>
              <a:defRPr lang="de-DE" sz="1600" dirty="0">
                <a:solidFill>
                  <a:srgbClr val="FFFFFF"/>
                </a:solidFill>
                <a:latin typeface="Arial" panose="020B0604020202020204" pitchFamily="34" charset="0"/>
                <a:ea typeface="+mn-ea"/>
                <a:cs typeface="Arial" panose="020B0604020202020204" pitchFamily="34" charset="0"/>
              </a:defRPr>
            </a:lvl5pPr>
          </a:lstStyle>
          <a:p>
            <a:pPr lvl="0"/>
            <a:r>
              <a:rPr lang="de-DE" noProof="0" dirty="0"/>
              <a:t>Textmasterformat bearbeiten</a:t>
            </a:r>
          </a:p>
          <a:p>
            <a:pPr lvl="1"/>
            <a:r>
              <a:rPr lang="de-DE" noProof="0" dirty="0"/>
              <a:t>Zweite Ebene</a:t>
            </a:r>
          </a:p>
        </p:txBody>
      </p:sp>
      <p:sp>
        <p:nvSpPr>
          <p:cNvPr id="8" name="Titel 7"/>
          <p:cNvSpPr>
            <a:spLocks noGrp="1"/>
          </p:cNvSpPr>
          <p:nvPr>
            <p:ph type="title"/>
          </p:nvPr>
        </p:nvSpPr>
        <p:spPr/>
        <p:txBody>
          <a:bodyPr/>
          <a:lstStyle/>
          <a:p>
            <a:r>
              <a:rPr lang="de-DE"/>
              <a:t>Titelmasterformat durch Klicken bearbeiten</a:t>
            </a:r>
          </a:p>
        </p:txBody>
      </p:sp>
    </p:spTree>
    <p:extLst>
      <p:ext uri="{BB962C8B-B14F-4D97-AF65-F5344CB8AC3E}">
        <p14:creationId xmlns:p14="http://schemas.microsoft.com/office/powerpoint/2010/main" val="238508242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extbox Green">
    <p:spTree>
      <p:nvGrpSpPr>
        <p:cNvPr id="1" name=""/>
        <p:cNvGrpSpPr/>
        <p:nvPr/>
      </p:nvGrpSpPr>
      <p:grpSpPr>
        <a:xfrm>
          <a:off x="0" y="0"/>
          <a:ext cx="0" cy="0"/>
          <a:chOff x="0" y="0"/>
          <a:chExt cx="0" cy="0"/>
        </a:xfrm>
      </p:grpSpPr>
      <p:sp>
        <p:nvSpPr>
          <p:cNvPr id="3" name="Content Placeholder 2"/>
          <p:cNvSpPr>
            <a:spLocks noGrp="1"/>
          </p:cNvSpPr>
          <p:nvPr>
            <p:ph idx="1"/>
          </p:nvPr>
        </p:nvSpPr>
        <p:spPr>
          <a:xfrm>
            <a:off x="1057001" y="2060098"/>
            <a:ext cx="10800522" cy="3383765"/>
          </a:xfrm>
        </p:spPr>
        <p:txBody>
          <a:bodyPr/>
          <a:lstStyle/>
          <a:p>
            <a:pPr lvl="0"/>
            <a:r>
              <a:rPr lang="de-DE" dirty="0"/>
              <a:t>Textmasterformat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5" name="Footer Placeholder 4"/>
          <p:cNvSpPr>
            <a:spLocks noGrp="1"/>
          </p:cNvSpPr>
          <p:nvPr>
            <p:ph type="ftr" sz="quarter" idx="11"/>
          </p:nvPr>
        </p:nvSpPr>
        <p:spPr/>
        <p:txBody>
          <a:bodyPr/>
          <a:lstStyle/>
          <a:p>
            <a:r>
              <a:rPr lang="de-DE">
                <a:latin typeface="Arial" pitchFamily="34" charset="0"/>
              </a:rPr>
              <a:t>B. Braun Melsungen AG </a:t>
            </a:r>
            <a:endParaRPr lang="de-DE" dirty="0">
              <a:latin typeface="Arial" pitchFamily="34" charset="0"/>
            </a:endParaRPr>
          </a:p>
        </p:txBody>
      </p:sp>
      <p:sp>
        <p:nvSpPr>
          <p:cNvPr id="6" name="Slide Number Placeholder 5"/>
          <p:cNvSpPr>
            <a:spLocks noGrp="1"/>
          </p:cNvSpPr>
          <p:nvPr>
            <p:ph type="sldNum" sz="quarter" idx="12"/>
          </p:nvPr>
        </p:nvSpPr>
        <p:spPr/>
        <p:txBody>
          <a:bodyPr/>
          <a:lstStyle/>
          <a:p>
            <a:fld id="{8D981D2A-10EE-45CA-B672-13EC15929D94}" type="slidenum">
              <a:rPr lang="de-DE" smtClean="0"/>
              <a:pPr/>
              <a:t>‹Nr.›</a:t>
            </a:fld>
            <a:endParaRPr lang="de-DE"/>
          </a:p>
        </p:txBody>
      </p:sp>
      <p:sp>
        <p:nvSpPr>
          <p:cNvPr id="7" name="Text Placeholder 6"/>
          <p:cNvSpPr>
            <a:spLocks noGrp="1"/>
          </p:cNvSpPr>
          <p:nvPr>
            <p:ph type="body" sz="quarter" idx="13" hasCustomPrompt="1"/>
          </p:nvPr>
        </p:nvSpPr>
        <p:spPr bwMode="gray">
          <a:xfrm>
            <a:off x="1057000" y="5659714"/>
            <a:ext cx="10798538" cy="647550"/>
          </a:xfrm>
          <a:prstGeom prst="rect">
            <a:avLst/>
          </a:prstGeom>
          <a:solidFill>
            <a:srgbClr val="00B482"/>
          </a:solidFill>
          <a:ln>
            <a:noFill/>
          </a:ln>
          <a:extLst>
            <a:ext uri="{91240B29-F687-4F45-9708-019B960494DF}">
              <a14:hiddenLine xmlns:a14="http://schemas.microsoft.com/office/drawing/2010/main">
                <a:solidFill>
                  <a:prstClr val="black"/>
                </a:solidFill>
              </a14:hiddenLine>
            </a:ext>
          </a:extLst>
        </p:spPr>
        <p:txBody>
          <a:bodyPr lIns="107163" tIns="55725" rIns="107163" bIns="55725" anchor="t" anchorCtr="0"/>
          <a:lstStyle>
            <a:lvl1pPr algn="l">
              <a:defRPr lang="en-US" sz="1600" dirty="0" smtClean="0">
                <a:solidFill>
                  <a:srgbClr val="FFFFFF"/>
                </a:solidFill>
                <a:latin typeface="Arial" panose="020B0604020202020204" pitchFamily="34" charset="0"/>
                <a:ea typeface="+mn-ea"/>
                <a:cs typeface="Arial" panose="020B0604020202020204" pitchFamily="34" charset="0"/>
              </a:defRPr>
            </a:lvl1pPr>
            <a:lvl2pPr algn="l">
              <a:spcBef>
                <a:spcPts val="0"/>
              </a:spcBef>
              <a:defRPr lang="en-US" sz="1600" dirty="0" smtClean="0">
                <a:solidFill>
                  <a:srgbClr val="FFFFFF"/>
                </a:solidFill>
                <a:latin typeface="Arial" panose="020B0604020202020204" pitchFamily="34" charset="0"/>
                <a:ea typeface="+mn-ea"/>
                <a:cs typeface="Arial" panose="020B0604020202020204" pitchFamily="34" charset="0"/>
              </a:defRPr>
            </a:lvl2pPr>
            <a:lvl3pPr algn="l">
              <a:spcBef>
                <a:spcPts val="0"/>
              </a:spcBef>
              <a:defRPr lang="en-US" sz="1600" dirty="0" smtClean="0">
                <a:solidFill>
                  <a:srgbClr val="FFFFFF"/>
                </a:solidFill>
                <a:latin typeface="Arial" panose="020B0604020202020204" pitchFamily="34" charset="0"/>
                <a:ea typeface="+mn-ea"/>
                <a:cs typeface="Arial" panose="020B0604020202020204" pitchFamily="34" charset="0"/>
              </a:defRPr>
            </a:lvl3pPr>
            <a:lvl4pPr algn="l">
              <a:spcBef>
                <a:spcPts val="0"/>
              </a:spcBef>
              <a:defRPr lang="en-US" sz="1600" dirty="0" smtClean="0">
                <a:solidFill>
                  <a:srgbClr val="FFFFFF"/>
                </a:solidFill>
                <a:latin typeface="Arial" panose="020B0604020202020204" pitchFamily="34" charset="0"/>
                <a:ea typeface="+mn-ea"/>
                <a:cs typeface="Arial" panose="020B0604020202020204" pitchFamily="34" charset="0"/>
              </a:defRPr>
            </a:lvl4pPr>
            <a:lvl5pPr algn="l">
              <a:spcBef>
                <a:spcPts val="0"/>
              </a:spcBef>
              <a:defRPr lang="de-DE" sz="1600" dirty="0">
                <a:solidFill>
                  <a:srgbClr val="FFFFFF"/>
                </a:solidFill>
                <a:latin typeface="Arial" panose="020B0604020202020204" pitchFamily="34" charset="0"/>
                <a:ea typeface="+mn-ea"/>
                <a:cs typeface="Arial" panose="020B0604020202020204" pitchFamily="34" charset="0"/>
              </a:defRPr>
            </a:lvl5pPr>
          </a:lstStyle>
          <a:p>
            <a:pPr lvl="0"/>
            <a:r>
              <a:rPr lang="de-DE" dirty="0"/>
              <a:t>Textmasterformat bearbeiten</a:t>
            </a:r>
          </a:p>
          <a:p>
            <a:pPr lvl="1"/>
            <a:r>
              <a:rPr lang="de-DE" dirty="0"/>
              <a:t>Zweite Ebene</a:t>
            </a:r>
          </a:p>
        </p:txBody>
      </p:sp>
      <p:sp>
        <p:nvSpPr>
          <p:cNvPr id="8" name="Titel 7"/>
          <p:cNvSpPr>
            <a:spLocks noGrp="1"/>
          </p:cNvSpPr>
          <p:nvPr>
            <p:ph type="title"/>
          </p:nvPr>
        </p:nvSpPr>
        <p:spPr/>
        <p:txBody>
          <a:bodyPr/>
          <a:lstStyle/>
          <a:p>
            <a:r>
              <a:rPr lang="de-DE" dirty="0"/>
              <a:t>Titelmasterformat durch Klicken bearbeiten</a:t>
            </a:r>
          </a:p>
        </p:txBody>
      </p:sp>
    </p:spTree>
    <p:extLst>
      <p:ext uri="{BB962C8B-B14F-4D97-AF65-F5344CB8AC3E}">
        <p14:creationId xmlns:p14="http://schemas.microsoft.com/office/powerpoint/2010/main" val="28071591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a:t>Titelmasterformat durch Klicken bearbeiten</a:t>
            </a:r>
          </a:p>
        </p:txBody>
      </p:sp>
      <p:sp>
        <p:nvSpPr>
          <p:cNvPr id="4" name="Footer Placeholder 3"/>
          <p:cNvSpPr>
            <a:spLocks noGrp="1"/>
          </p:cNvSpPr>
          <p:nvPr>
            <p:ph type="ftr" sz="quarter" idx="11"/>
          </p:nvPr>
        </p:nvSpPr>
        <p:spPr/>
        <p:txBody>
          <a:bodyPr/>
          <a:lstStyle>
            <a:lvl1pPr>
              <a:defRPr>
                <a:latin typeface="Arial" pitchFamily="34" charset="0"/>
              </a:defRPr>
            </a:lvl1pPr>
          </a:lstStyle>
          <a:p>
            <a:r>
              <a:rPr lang="de-DE"/>
              <a:t>B. Braun Melsungen AG </a:t>
            </a:r>
            <a:endParaRPr lang="de-DE" dirty="0"/>
          </a:p>
        </p:txBody>
      </p:sp>
      <p:sp>
        <p:nvSpPr>
          <p:cNvPr id="5" name="Slide Number Placeholder 4"/>
          <p:cNvSpPr>
            <a:spLocks noGrp="1"/>
          </p:cNvSpPr>
          <p:nvPr>
            <p:ph type="sldNum" sz="quarter" idx="12"/>
          </p:nvPr>
        </p:nvSpPr>
        <p:spPr/>
        <p:txBody>
          <a:bodyPr/>
          <a:lstStyle/>
          <a:p>
            <a:fld id="{8D981D2A-10EE-45CA-B672-13EC15929D94}" type="slidenum">
              <a:rPr lang="de-DE" smtClean="0"/>
              <a:pPr/>
              <a:t>‹Nr.›</a:t>
            </a:fld>
            <a:endParaRPr lang="de-DE" dirty="0"/>
          </a:p>
        </p:txBody>
      </p:sp>
    </p:spTree>
    <p:extLst>
      <p:ext uri="{BB962C8B-B14F-4D97-AF65-F5344CB8AC3E}">
        <p14:creationId xmlns:p14="http://schemas.microsoft.com/office/powerpoint/2010/main" val="20286972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Obj" preserve="1">
  <p:cSld name="Two Content ">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a:t>Titelmasterformat durch Klicken bearbeiten</a:t>
            </a:r>
          </a:p>
        </p:txBody>
      </p:sp>
      <p:sp>
        <p:nvSpPr>
          <p:cNvPr id="3" name="Content Placeholder 2"/>
          <p:cNvSpPr>
            <a:spLocks noGrp="1"/>
          </p:cNvSpPr>
          <p:nvPr>
            <p:ph sz="half" idx="1"/>
          </p:nvPr>
        </p:nvSpPr>
        <p:spPr>
          <a:xfrm>
            <a:off x="1056752" y="1988679"/>
            <a:ext cx="5219221" cy="4318587"/>
          </a:xfrm>
        </p:spPr>
        <p:txBody>
          <a:bodyPr vert="horz" lIns="0" tIns="0" rIns="0" bIns="0" rtlCol="0">
            <a:noAutofit/>
          </a:bodyPr>
          <a:lstStyle>
            <a:lvl1pPr>
              <a:defRPr lang="de-DE" sz="1900" smtClean="0"/>
            </a:lvl1pPr>
            <a:lvl2pPr>
              <a:defRPr lang="de-DE" sz="1900" smtClean="0"/>
            </a:lvl2pPr>
            <a:lvl3pPr>
              <a:defRPr lang="de-DE" sz="1900" smtClean="0"/>
            </a:lvl3pPr>
            <a:lvl4pPr>
              <a:defRPr lang="de-DE" sz="1900" smtClean="0"/>
            </a:lvl4pPr>
            <a:lvl5pPr>
              <a:defRPr lang="de-DE" sz="1900"/>
            </a:lvl5pPr>
            <a:lvl6pPr marL="814439" indent="0">
              <a:spcBef>
                <a:spcPts val="457"/>
              </a:spcBef>
              <a:buNone/>
              <a:defRPr sz="1900"/>
            </a:lvl6pPr>
            <a:lvl7pPr marL="814439" indent="0">
              <a:spcBef>
                <a:spcPts val="457"/>
              </a:spcBef>
              <a:buNone/>
              <a:defRPr sz="1900"/>
            </a:lvl7pPr>
            <a:lvl8pPr marL="814439" indent="0">
              <a:spcBef>
                <a:spcPts val="457"/>
              </a:spcBef>
              <a:buNone/>
              <a:defRPr sz="1900"/>
            </a:lvl8pPr>
            <a:lvl9pPr marL="814439" indent="0">
              <a:spcBef>
                <a:spcPts val="457"/>
              </a:spcBef>
              <a:buNone/>
              <a:defRPr sz="1900"/>
            </a:lvl9pPr>
          </a:lstStyle>
          <a:p>
            <a:pPr lvl="0"/>
            <a:r>
              <a:rPr lang="de-DE" dirty="0"/>
              <a:t>Textmasterformat bearbeiten</a:t>
            </a:r>
          </a:p>
          <a:p>
            <a:pPr lvl="1"/>
            <a:r>
              <a:rPr lang="de-DE" dirty="0"/>
              <a:t>Zweite Ebene</a:t>
            </a:r>
          </a:p>
          <a:p>
            <a:pPr lvl="2"/>
            <a:r>
              <a:rPr lang="de-DE" dirty="0"/>
              <a:t>Dritte Ebene</a:t>
            </a:r>
          </a:p>
          <a:p>
            <a:pPr lvl="3"/>
            <a:r>
              <a:rPr lang="de-DE" dirty="0"/>
              <a:t>Vierte Ebene</a:t>
            </a:r>
          </a:p>
          <a:p>
            <a:pPr lvl="4"/>
            <a:r>
              <a:rPr lang="de-DE" dirty="0"/>
              <a:t>Fünfte Ebene</a:t>
            </a:r>
          </a:p>
          <a:p>
            <a:pPr lvl="5"/>
            <a:r>
              <a:rPr lang="de-DE" dirty="0"/>
              <a:t>6</a:t>
            </a:r>
          </a:p>
          <a:p>
            <a:pPr lvl="6"/>
            <a:r>
              <a:rPr lang="de-DE" dirty="0"/>
              <a:t>7</a:t>
            </a:r>
          </a:p>
          <a:p>
            <a:pPr lvl="7"/>
            <a:r>
              <a:rPr lang="de-DE" dirty="0"/>
              <a:t>8</a:t>
            </a:r>
          </a:p>
          <a:p>
            <a:pPr lvl="8"/>
            <a:r>
              <a:rPr lang="de-DE" dirty="0"/>
              <a:t>9</a:t>
            </a:r>
          </a:p>
        </p:txBody>
      </p:sp>
      <p:sp>
        <p:nvSpPr>
          <p:cNvPr id="4" name="Content Placeholder 3"/>
          <p:cNvSpPr>
            <a:spLocks noGrp="1"/>
          </p:cNvSpPr>
          <p:nvPr>
            <p:ph sz="half" idx="2"/>
          </p:nvPr>
        </p:nvSpPr>
        <p:spPr>
          <a:xfrm>
            <a:off x="6635919" y="1988678"/>
            <a:ext cx="5218641" cy="4318586"/>
          </a:xfrm>
        </p:spPr>
        <p:txBody>
          <a:bodyPr vert="horz" lIns="0" tIns="0" rIns="0" bIns="0" rtlCol="0">
            <a:noAutofit/>
          </a:bodyPr>
          <a:lstStyle>
            <a:lvl1pPr>
              <a:defRPr lang="de-DE" smtClean="0"/>
            </a:lvl1pPr>
            <a:lvl2pPr>
              <a:defRPr lang="de-DE" smtClean="0"/>
            </a:lvl2pPr>
            <a:lvl3pPr>
              <a:defRPr lang="de-DE" smtClean="0"/>
            </a:lvl3pPr>
            <a:lvl4pPr>
              <a:defRPr lang="de-DE" smtClean="0"/>
            </a:lvl4pPr>
            <a:lvl5pPr>
              <a:defRPr lang="de-DE"/>
            </a:lvl5pPr>
            <a:lvl6pPr marL="814439" indent="0">
              <a:spcBef>
                <a:spcPts val="457"/>
              </a:spcBef>
              <a:buNone/>
              <a:defRPr sz="1900"/>
            </a:lvl6pPr>
            <a:lvl7pPr marL="814439" indent="0">
              <a:spcBef>
                <a:spcPts val="457"/>
              </a:spcBef>
              <a:buNone/>
              <a:defRPr sz="1900"/>
            </a:lvl7pPr>
            <a:lvl8pPr marL="814439" indent="0">
              <a:spcBef>
                <a:spcPts val="457"/>
              </a:spcBef>
              <a:buNone/>
              <a:defRPr sz="1900"/>
            </a:lvl8pPr>
            <a:lvl9pPr marL="814439" indent="0">
              <a:spcBef>
                <a:spcPts val="457"/>
              </a:spcBef>
              <a:buNone/>
              <a:defRPr sz="1900"/>
            </a:lvl9pPr>
          </a:lstStyle>
          <a:p>
            <a:pPr lvl="0"/>
            <a:r>
              <a:rPr lang="de-DE" dirty="0"/>
              <a:t>Textmasterformat bearbeiten</a:t>
            </a:r>
          </a:p>
          <a:p>
            <a:pPr lvl="1"/>
            <a:r>
              <a:rPr lang="de-DE" dirty="0"/>
              <a:t>Zweite Ebene</a:t>
            </a:r>
          </a:p>
          <a:p>
            <a:pPr lvl="2"/>
            <a:r>
              <a:rPr lang="de-DE" dirty="0"/>
              <a:t>Dritte Ebene</a:t>
            </a:r>
          </a:p>
          <a:p>
            <a:pPr lvl="3"/>
            <a:r>
              <a:rPr lang="de-DE" dirty="0"/>
              <a:t>Vierte Ebene</a:t>
            </a:r>
          </a:p>
          <a:p>
            <a:pPr lvl="4"/>
            <a:r>
              <a:rPr lang="de-DE" dirty="0"/>
              <a:t>Fünfte Ebene</a:t>
            </a:r>
          </a:p>
          <a:p>
            <a:pPr lvl="5"/>
            <a:r>
              <a:rPr lang="de-DE" dirty="0"/>
              <a:t>6</a:t>
            </a:r>
          </a:p>
          <a:p>
            <a:pPr lvl="6"/>
            <a:r>
              <a:rPr lang="de-DE" dirty="0"/>
              <a:t>7</a:t>
            </a:r>
          </a:p>
          <a:p>
            <a:pPr lvl="7"/>
            <a:r>
              <a:rPr lang="de-DE" dirty="0"/>
              <a:t>8</a:t>
            </a:r>
          </a:p>
          <a:p>
            <a:pPr lvl="8"/>
            <a:r>
              <a:rPr lang="de-DE" dirty="0"/>
              <a:t>9</a:t>
            </a:r>
          </a:p>
        </p:txBody>
      </p:sp>
      <p:sp>
        <p:nvSpPr>
          <p:cNvPr id="6" name="Footer Placeholder 5"/>
          <p:cNvSpPr>
            <a:spLocks noGrp="1"/>
          </p:cNvSpPr>
          <p:nvPr>
            <p:ph type="ftr" sz="quarter" idx="11"/>
          </p:nvPr>
        </p:nvSpPr>
        <p:spPr/>
        <p:txBody>
          <a:bodyPr/>
          <a:lstStyle>
            <a:lvl1pPr>
              <a:defRPr>
                <a:latin typeface="Arial" pitchFamily="34" charset="0"/>
              </a:defRPr>
            </a:lvl1pPr>
          </a:lstStyle>
          <a:p>
            <a:r>
              <a:rPr lang="de-DE"/>
              <a:t>B. Braun Melsungen AG </a:t>
            </a:r>
            <a:endParaRPr lang="de-DE" dirty="0"/>
          </a:p>
        </p:txBody>
      </p:sp>
      <p:sp>
        <p:nvSpPr>
          <p:cNvPr id="7" name="Slide Number Placeholder 6"/>
          <p:cNvSpPr>
            <a:spLocks noGrp="1"/>
          </p:cNvSpPr>
          <p:nvPr>
            <p:ph type="sldNum" sz="quarter" idx="12"/>
          </p:nvPr>
        </p:nvSpPr>
        <p:spPr/>
        <p:txBody>
          <a:bodyPr/>
          <a:lstStyle/>
          <a:p>
            <a:fld id="{8D981D2A-10EE-45CA-B672-13EC15929D94}" type="slidenum">
              <a:rPr lang="de-DE" smtClean="0"/>
              <a:pPr/>
              <a:t>‹Nr.›</a:t>
            </a:fld>
            <a:endParaRPr lang="de-DE" dirty="0"/>
          </a:p>
        </p:txBody>
      </p:sp>
    </p:spTree>
    <p:extLst>
      <p:ext uri="{BB962C8B-B14F-4D97-AF65-F5344CB8AC3E}">
        <p14:creationId xmlns:p14="http://schemas.microsoft.com/office/powerpoint/2010/main" val="109379410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titleOnly" preserve="1">
  <p:cSld name="Question">
    <p:bg>
      <p:bgPr>
        <a:solidFill>
          <a:schemeClr val="tx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0" y="2385126"/>
            <a:ext cx="12192000" cy="2051868"/>
          </a:xfrm>
          <a:noFill/>
          <a:ln w="9525">
            <a:noFill/>
            <a:miter lim="800000"/>
            <a:headEnd/>
            <a:tailEnd/>
          </a:ln>
          <a:effectLst/>
        </p:spPr>
        <p:txBody>
          <a:bodyPr vert="horz" wrap="square" lIns="432000" tIns="144000" rIns="432000" bIns="216000" numCol="1" anchor="ctr" anchorCtr="1" compatLnSpc="1">
            <a:prstTxWarp prst="textNoShape">
              <a:avLst/>
            </a:prstTxWarp>
          </a:bodyPr>
          <a:lstStyle>
            <a:lvl1pPr>
              <a:defRPr lang="de-DE" sz="2800" b="0" cap="none" baseline="0">
                <a:solidFill>
                  <a:schemeClr val="bg1"/>
                </a:solidFill>
                <a:latin typeface="Arial" panose="020B0604020202020204" pitchFamily="34" charset="0"/>
                <a:cs typeface="Arial" panose="020B0604020202020204" pitchFamily="34" charset="0"/>
              </a:defRPr>
            </a:lvl1pPr>
          </a:lstStyle>
          <a:p>
            <a:pPr lvl="0" algn="ctr" fontAlgn="base">
              <a:spcAft>
                <a:spcPct val="0"/>
              </a:spcAft>
            </a:pPr>
            <a:r>
              <a:rPr lang="de-DE" dirty="0"/>
              <a:t>Titelmasterformat durch Klicken bearbeiten</a:t>
            </a:r>
          </a:p>
        </p:txBody>
      </p:sp>
      <p:sp>
        <p:nvSpPr>
          <p:cNvPr id="4" name="Footer Placeholder 3"/>
          <p:cNvSpPr>
            <a:spLocks noGrp="1"/>
          </p:cNvSpPr>
          <p:nvPr>
            <p:ph type="ftr" sz="quarter" idx="11"/>
          </p:nvPr>
        </p:nvSpPr>
        <p:spPr/>
        <p:txBody>
          <a:bodyPr/>
          <a:lstStyle>
            <a:lvl1pPr>
              <a:defRPr>
                <a:solidFill>
                  <a:schemeClr val="bg1"/>
                </a:solidFill>
                <a:latin typeface="Arial" pitchFamily="34" charset="0"/>
              </a:defRPr>
            </a:lvl1pPr>
          </a:lstStyle>
          <a:p>
            <a:r>
              <a:rPr lang="de-DE"/>
              <a:t>B. Braun Melsungen AG </a:t>
            </a:r>
            <a:endParaRPr lang="de-DE" dirty="0"/>
          </a:p>
        </p:txBody>
      </p:sp>
      <p:sp>
        <p:nvSpPr>
          <p:cNvPr id="5" name="Slide Number Placeholder 4"/>
          <p:cNvSpPr>
            <a:spLocks noGrp="1"/>
          </p:cNvSpPr>
          <p:nvPr>
            <p:ph type="sldNum" sz="quarter" idx="12"/>
          </p:nvPr>
        </p:nvSpPr>
        <p:spPr/>
        <p:txBody>
          <a:bodyPr/>
          <a:lstStyle>
            <a:lvl1pPr>
              <a:defRPr>
                <a:solidFill>
                  <a:schemeClr val="bg1"/>
                </a:solidFill>
              </a:defRPr>
            </a:lvl1pPr>
          </a:lstStyle>
          <a:p>
            <a:fld id="{8D981D2A-10EE-45CA-B672-13EC15929D94}" type="slidenum">
              <a:rPr lang="de-DE" smtClean="0"/>
              <a:pPr/>
              <a:t>‹Nr.›</a:t>
            </a:fld>
            <a:endParaRPr lang="de-DE"/>
          </a:p>
        </p:txBody>
      </p:sp>
    </p:spTree>
    <p:extLst>
      <p:ext uri="{BB962C8B-B14F-4D97-AF65-F5344CB8AC3E}">
        <p14:creationId xmlns:p14="http://schemas.microsoft.com/office/powerpoint/2010/main" val="188122795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jpeg"/><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57000" y="657430"/>
            <a:ext cx="10798538" cy="863800"/>
          </a:xfrm>
          <a:prstGeom prst="rect">
            <a:avLst/>
          </a:prstGeom>
        </p:spPr>
        <p:txBody>
          <a:bodyPr vert="horz" lIns="0" tIns="0" rIns="0" bIns="0" rtlCol="0" anchor="b" anchorCtr="0">
            <a:noAutofit/>
          </a:bodyPr>
          <a:lstStyle/>
          <a:p>
            <a:r>
              <a:rPr lang="de-DE" noProof="0" dirty="0"/>
              <a:t>Titelmasterformat durch Klicken bearbeiten</a:t>
            </a:r>
          </a:p>
        </p:txBody>
      </p:sp>
      <p:sp>
        <p:nvSpPr>
          <p:cNvPr id="3" name="Text Placeholder 2"/>
          <p:cNvSpPr>
            <a:spLocks noGrp="1"/>
          </p:cNvSpPr>
          <p:nvPr>
            <p:ph type="body" idx="1"/>
          </p:nvPr>
        </p:nvSpPr>
        <p:spPr>
          <a:xfrm>
            <a:off x="1057000" y="2060098"/>
            <a:ext cx="10798538" cy="4248555"/>
          </a:xfrm>
          <a:prstGeom prst="rect">
            <a:avLst/>
          </a:prstGeom>
        </p:spPr>
        <p:txBody>
          <a:bodyPr vert="horz" lIns="0" tIns="0" rIns="0" bIns="0" rtlCol="0">
            <a:noAutofit/>
          </a:bodyPr>
          <a:lstStyle/>
          <a:p>
            <a:pPr lvl="0"/>
            <a:r>
              <a:rPr lang="de-DE" noProof="0" dirty="0"/>
              <a:t>Textmasterformat bearbeiten</a:t>
            </a:r>
          </a:p>
          <a:p>
            <a:pPr lvl="1"/>
            <a:r>
              <a:rPr lang="de-DE" noProof="0" dirty="0"/>
              <a:t>Zweite Ebene</a:t>
            </a:r>
          </a:p>
          <a:p>
            <a:pPr lvl="2"/>
            <a:r>
              <a:rPr lang="de-DE" noProof="0" dirty="0"/>
              <a:t>Dritte Ebene</a:t>
            </a:r>
          </a:p>
          <a:p>
            <a:pPr lvl="3"/>
            <a:r>
              <a:rPr lang="de-DE" noProof="0" dirty="0"/>
              <a:t>Vierte Ebene</a:t>
            </a:r>
          </a:p>
          <a:p>
            <a:pPr lvl="4"/>
            <a:r>
              <a:rPr lang="de-DE" noProof="0" dirty="0"/>
              <a:t>Fünfte Ebene</a:t>
            </a:r>
          </a:p>
          <a:p>
            <a:pPr lvl="5"/>
            <a:r>
              <a:rPr lang="de-DE" noProof="0" dirty="0"/>
              <a:t>Sechste Ebene</a:t>
            </a:r>
          </a:p>
          <a:p>
            <a:pPr lvl="6"/>
            <a:r>
              <a:rPr lang="de-DE" noProof="0" dirty="0"/>
              <a:t>Siebente Ebene</a:t>
            </a:r>
          </a:p>
          <a:p>
            <a:pPr lvl="7"/>
            <a:r>
              <a:rPr lang="de-DE" noProof="0" dirty="0"/>
              <a:t>Achte Ebene</a:t>
            </a:r>
          </a:p>
          <a:p>
            <a:pPr lvl="8"/>
            <a:r>
              <a:rPr lang="de-DE" noProof="0" dirty="0"/>
              <a:t>Neunte Ebene</a:t>
            </a:r>
          </a:p>
        </p:txBody>
      </p:sp>
      <p:sp>
        <p:nvSpPr>
          <p:cNvPr id="5" name="Footer Placeholder 4"/>
          <p:cNvSpPr>
            <a:spLocks noGrp="1"/>
          </p:cNvSpPr>
          <p:nvPr>
            <p:ph type="ftr" sz="quarter" idx="3"/>
          </p:nvPr>
        </p:nvSpPr>
        <p:spPr>
          <a:xfrm>
            <a:off x="952065" y="6380646"/>
            <a:ext cx="3740144" cy="323925"/>
          </a:xfrm>
          <a:prstGeom prst="rect">
            <a:avLst/>
          </a:prstGeom>
        </p:spPr>
        <p:txBody>
          <a:bodyPr vert="horz" lIns="108000" tIns="0" rIns="108878" bIns="0" rtlCol="0" anchor="ctr"/>
          <a:lstStyle>
            <a:lvl1pPr algn="l">
              <a:defRPr sz="1100">
                <a:solidFill>
                  <a:schemeClr val="tx1">
                    <a:tint val="75000"/>
                  </a:schemeClr>
                </a:solidFill>
                <a:latin typeface="Arial Narrow" panose="020B0606020202030204" pitchFamily="34" charset="0"/>
                <a:cs typeface="Arial" panose="020B0604020202020204" pitchFamily="34" charset="0"/>
              </a:defRPr>
            </a:lvl1pPr>
          </a:lstStyle>
          <a:p>
            <a:r>
              <a:rPr lang="de-DE">
                <a:latin typeface="Arial" pitchFamily="34" charset="0"/>
              </a:rPr>
              <a:t>B. Braun Melsungen AG </a:t>
            </a:r>
            <a:endParaRPr lang="de-DE" dirty="0">
              <a:latin typeface="Arial" pitchFamily="34" charset="0"/>
            </a:endParaRPr>
          </a:p>
        </p:txBody>
      </p:sp>
      <p:sp>
        <p:nvSpPr>
          <p:cNvPr id="6" name="Slide Number Placeholder 5"/>
          <p:cNvSpPr>
            <a:spLocks noGrp="1"/>
          </p:cNvSpPr>
          <p:nvPr>
            <p:ph type="sldNum" sz="quarter" idx="4"/>
          </p:nvPr>
        </p:nvSpPr>
        <p:spPr>
          <a:xfrm>
            <a:off x="9118325" y="6380646"/>
            <a:ext cx="2844800" cy="323925"/>
          </a:xfrm>
          <a:prstGeom prst="rect">
            <a:avLst/>
          </a:prstGeom>
        </p:spPr>
        <p:txBody>
          <a:bodyPr vert="horz" lIns="108878" tIns="0" rIns="108878" bIns="0" rtlCol="0" anchor="ctr"/>
          <a:lstStyle>
            <a:lvl1pPr algn="r">
              <a:defRPr sz="1100">
                <a:solidFill>
                  <a:schemeClr val="tx1">
                    <a:tint val="75000"/>
                  </a:schemeClr>
                </a:solidFill>
                <a:latin typeface="Arial" pitchFamily="34" charset="0"/>
                <a:cs typeface="Arial" panose="020B0604020202020204" pitchFamily="34" charset="0"/>
              </a:defRPr>
            </a:lvl1pPr>
          </a:lstStyle>
          <a:p>
            <a:fld id="{8D981D2A-10EE-45CA-B672-13EC15929D94}" type="slidenum">
              <a:rPr lang="de-DE" smtClean="0"/>
              <a:pPr/>
              <a:t>‹Nr.›</a:t>
            </a:fld>
            <a:endParaRPr lang="de-DE" dirty="0"/>
          </a:p>
        </p:txBody>
      </p:sp>
      <p:pic>
        <p:nvPicPr>
          <p:cNvPr id="47" name="Picture 2"/>
          <p:cNvPicPr>
            <a:picLocks noChangeAspect="1" noChangeArrowheads="1"/>
          </p:cNvPicPr>
          <p:nvPr userDrawn="1"/>
        </p:nvPicPr>
        <p:blipFill>
          <a:blip r:embed="rId17" cstate="print"/>
          <a:srcRect/>
          <a:stretch>
            <a:fillRect/>
          </a:stretch>
        </p:blipFill>
        <p:spPr bwMode="auto">
          <a:xfrm>
            <a:off x="10388672" y="374274"/>
            <a:ext cx="1466468" cy="360279"/>
          </a:xfrm>
          <a:prstGeom prst="rect">
            <a:avLst/>
          </a:prstGeom>
          <a:noFill/>
          <a:ln w="9525">
            <a:noFill/>
            <a:miter lim="800000"/>
            <a:headEnd/>
            <a:tailEnd/>
          </a:ln>
          <a:effectLst/>
        </p:spPr>
      </p:pic>
      <p:grpSp>
        <p:nvGrpSpPr>
          <p:cNvPr id="50" name="*GRIDLINE01*" hidden="1"/>
          <p:cNvGrpSpPr/>
          <p:nvPr userDrawn="1"/>
        </p:nvGrpSpPr>
        <p:grpSpPr>
          <a:xfrm>
            <a:off x="1055440" y="656692"/>
            <a:ext cx="10800010" cy="5652628"/>
            <a:chOff x="1055440" y="656692"/>
            <a:chExt cx="10800010" cy="5652628"/>
          </a:xfrm>
        </p:grpSpPr>
        <p:cxnSp>
          <p:nvCxnSpPr>
            <p:cNvPr id="4" name="*GRIDLINE01*Straight Connector 3" hidden="1"/>
            <p:cNvCxnSpPr/>
            <p:nvPr userDrawn="1"/>
          </p:nvCxnSpPr>
          <p:spPr bwMode="hidden">
            <a:xfrm>
              <a:off x="1055440" y="2060575"/>
              <a:ext cx="0" cy="4248743"/>
            </a:xfrm>
            <a:prstGeom prst="line">
              <a:avLst/>
            </a:prstGeom>
            <a:ln w="3175">
              <a:solidFill>
                <a:srgbClr val="9899FF"/>
              </a:solidFill>
              <a:prstDash val="solid"/>
            </a:ln>
          </p:spPr>
          <p:style>
            <a:lnRef idx="1">
              <a:schemeClr val="accent1"/>
            </a:lnRef>
            <a:fillRef idx="0">
              <a:schemeClr val="accent1"/>
            </a:fillRef>
            <a:effectRef idx="0">
              <a:schemeClr val="accent1"/>
            </a:effectRef>
            <a:fontRef idx="minor">
              <a:schemeClr val="tx1"/>
            </a:fontRef>
          </p:style>
        </p:cxnSp>
        <p:cxnSp>
          <p:nvCxnSpPr>
            <p:cNvPr id="7" name="*GRIDLINE01*Straight Connector 6" hidden="1"/>
            <p:cNvCxnSpPr/>
            <p:nvPr userDrawn="1"/>
          </p:nvCxnSpPr>
          <p:spPr bwMode="hidden">
            <a:xfrm>
              <a:off x="1055440" y="2060848"/>
              <a:ext cx="10799582" cy="0"/>
            </a:xfrm>
            <a:prstGeom prst="line">
              <a:avLst/>
            </a:prstGeom>
            <a:ln w="3175">
              <a:solidFill>
                <a:srgbClr val="9899FF"/>
              </a:solidFill>
              <a:prstDash val="solid"/>
            </a:ln>
          </p:spPr>
          <p:style>
            <a:lnRef idx="1">
              <a:schemeClr val="accent1"/>
            </a:lnRef>
            <a:fillRef idx="0">
              <a:schemeClr val="accent1"/>
            </a:fillRef>
            <a:effectRef idx="0">
              <a:schemeClr val="accent1"/>
            </a:effectRef>
            <a:fontRef idx="minor">
              <a:schemeClr val="tx1"/>
            </a:fontRef>
          </p:style>
        </p:cxnSp>
        <p:cxnSp>
          <p:nvCxnSpPr>
            <p:cNvPr id="8" name="*GRIDLINE01*Straight Connector 7" hidden="1"/>
            <p:cNvCxnSpPr/>
            <p:nvPr userDrawn="1"/>
          </p:nvCxnSpPr>
          <p:spPr bwMode="hidden">
            <a:xfrm>
              <a:off x="11855450" y="2060575"/>
              <a:ext cx="0" cy="4248743"/>
            </a:xfrm>
            <a:prstGeom prst="line">
              <a:avLst/>
            </a:prstGeom>
            <a:ln w="3175">
              <a:solidFill>
                <a:srgbClr val="9899FF"/>
              </a:solidFill>
              <a:prstDash val="solid"/>
            </a:ln>
          </p:spPr>
          <p:style>
            <a:lnRef idx="1">
              <a:schemeClr val="accent1"/>
            </a:lnRef>
            <a:fillRef idx="0">
              <a:schemeClr val="accent1"/>
            </a:fillRef>
            <a:effectRef idx="0">
              <a:schemeClr val="accent1"/>
            </a:effectRef>
            <a:fontRef idx="minor">
              <a:schemeClr val="tx1"/>
            </a:fontRef>
          </p:style>
        </p:cxnSp>
        <p:cxnSp>
          <p:nvCxnSpPr>
            <p:cNvPr id="9" name="*GRIDLINE01*Straight Connector 8" hidden="1"/>
            <p:cNvCxnSpPr/>
            <p:nvPr userDrawn="1"/>
          </p:nvCxnSpPr>
          <p:spPr bwMode="hidden">
            <a:xfrm>
              <a:off x="11676621" y="2060575"/>
              <a:ext cx="0" cy="4248743"/>
            </a:xfrm>
            <a:prstGeom prst="line">
              <a:avLst/>
            </a:prstGeom>
            <a:ln w="3175">
              <a:solidFill>
                <a:srgbClr val="CECCFF"/>
              </a:solidFill>
              <a:prstDash val="solid"/>
            </a:ln>
          </p:spPr>
          <p:style>
            <a:lnRef idx="1">
              <a:schemeClr val="accent1"/>
            </a:lnRef>
            <a:fillRef idx="0">
              <a:schemeClr val="accent1"/>
            </a:fillRef>
            <a:effectRef idx="0">
              <a:schemeClr val="accent1"/>
            </a:effectRef>
            <a:fontRef idx="minor">
              <a:schemeClr val="tx1"/>
            </a:fontRef>
          </p:style>
        </p:cxnSp>
        <p:cxnSp>
          <p:nvCxnSpPr>
            <p:cNvPr id="10" name="*GRIDLINE01*Straight Connector 9" hidden="1"/>
            <p:cNvCxnSpPr/>
            <p:nvPr userDrawn="1"/>
          </p:nvCxnSpPr>
          <p:spPr bwMode="hidden">
            <a:xfrm>
              <a:off x="1991544" y="2060575"/>
              <a:ext cx="0" cy="4248743"/>
            </a:xfrm>
            <a:prstGeom prst="line">
              <a:avLst/>
            </a:prstGeom>
            <a:ln w="3175">
              <a:solidFill>
                <a:srgbClr val="CECCFF"/>
              </a:solidFill>
              <a:prstDash val="solid"/>
            </a:ln>
          </p:spPr>
          <p:style>
            <a:lnRef idx="1">
              <a:schemeClr val="accent1"/>
            </a:lnRef>
            <a:fillRef idx="0">
              <a:schemeClr val="accent1"/>
            </a:fillRef>
            <a:effectRef idx="0">
              <a:schemeClr val="accent1"/>
            </a:effectRef>
            <a:fontRef idx="minor">
              <a:schemeClr val="tx1"/>
            </a:fontRef>
          </p:style>
        </p:cxnSp>
        <p:cxnSp>
          <p:nvCxnSpPr>
            <p:cNvPr id="11" name="*GRIDLINE01*Straight Connector 10" hidden="1"/>
            <p:cNvCxnSpPr/>
            <p:nvPr userDrawn="1"/>
          </p:nvCxnSpPr>
          <p:spPr bwMode="hidden">
            <a:xfrm>
              <a:off x="1055440" y="6309320"/>
              <a:ext cx="10799582" cy="0"/>
            </a:xfrm>
            <a:prstGeom prst="line">
              <a:avLst/>
            </a:prstGeom>
            <a:ln w="3175">
              <a:solidFill>
                <a:srgbClr val="9899FF"/>
              </a:solidFill>
              <a:prstDash val="solid"/>
            </a:ln>
          </p:spPr>
          <p:style>
            <a:lnRef idx="1">
              <a:schemeClr val="accent1"/>
            </a:lnRef>
            <a:fillRef idx="0">
              <a:schemeClr val="accent1"/>
            </a:fillRef>
            <a:effectRef idx="0">
              <a:schemeClr val="accent1"/>
            </a:effectRef>
            <a:fontRef idx="minor">
              <a:schemeClr val="tx1"/>
            </a:fontRef>
          </p:style>
        </p:cxnSp>
        <p:cxnSp>
          <p:nvCxnSpPr>
            <p:cNvPr id="12" name="*GRIDLINE01*Straight Connector 11" hidden="1"/>
            <p:cNvCxnSpPr/>
            <p:nvPr userDrawn="1"/>
          </p:nvCxnSpPr>
          <p:spPr bwMode="hidden">
            <a:xfrm>
              <a:off x="1055440" y="5661247"/>
              <a:ext cx="10799582" cy="0"/>
            </a:xfrm>
            <a:prstGeom prst="line">
              <a:avLst/>
            </a:prstGeom>
            <a:ln w="3175">
              <a:solidFill>
                <a:srgbClr val="CECCFF"/>
              </a:solidFill>
              <a:prstDash val="solid"/>
            </a:ln>
          </p:spPr>
          <p:style>
            <a:lnRef idx="1">
              <a:schemeClr val="accent1"/>
            </a:lnRef>
            <a:fillRef idx="0">
              <a:schemeClr val="accent1"/>
            </a:fillRef>
            <a:effectRef idx="0">
              <a:schemeClr val="accent1"/>
            </a:effectRef>
            <a:fontRef idx="minor">
              <a:schemeClr val="tx1"/>
            </a:fontRef>
          </p:style>
        </p:cxnSp>
        <p:cxnSp>
          <p:nvCxnSpPr>
            <p:cNvPr id="13" name="*GRIDLINE01*Straight Connector 12" hidden="1"/>
            <p:cNvCxnSpPr/>
            <p:nvPr userDrawn="1"/>
          </p:nvCxnSpPr>
          <p:spPr bwMode="hidden">
            <a:xfrm>
              <a:off x="6276020" y="2060575"/>
              <a:ext cx="0" cy="4248743"/>
            </a:xfrm>
            <a:prstGeom prst="line">
              <a:avLst/>
            </a:prstGeom>
            <a:ln w="3175">
              <a:solidFill>
                <a:srgbClr val="CECCFF"/>
              </a:solidFill>
              <a:prstDash val="solid"/>
            </a:ln>
          </p:spPr>
          <p:style>
            <a:lnRef idx="1">
              <a:schemeClr val="accent1"/>
            </a:lnRef>
            <a:fillRef idx="0">
              <a:schemeClr val="accent1"/>
            </a:fillRef>
            <a:effectRef idx="0">
              <a:schemeClr val="accent1"/>
            </a:effectRef>
            <a:fontRef idx="minor">
              <a:schemeClr val="tx1"/>
            </a:fontRef>
          </p:style>
        </p:cxnSp>
        <p:cxnSp>
          <p:nvCxnSpPr>
            <p:cNvPr id="14" name="*GRIDLINE01*Straight Connector 13" hidden="1"/>
            <p:cNvCxnSpPr/>
            <p:nvPr userDrawn="1"/>
          </p:nvCxnSpPr>
          <p:spPr bwMode="hidden">
            <a:xfrm>
              <a:off x="6636060" y="2060575"/>
              <a:ext cx="0" cy="4248743"/>
            </a:xfrm>
            <a:prstGeom prst="line">
              <a:avLst/>
            </a:prstGeom>
            <a:ln w="3175">
              <a:solidFill>
                <a:srgbClr val="CECCFF"/>
              </a:solidFill>
              <a:prstDash val="solid"/>
            </a:ln>
          </p:spPr>
          <p:style>
            <a:lnRef idx="1">
              <a:schemeClr val="accent1"/>
            </a:lnRef>
            <a:fillRef idx="0">
              <a:schemeClr val="accent1"/>
            </a:fillRef>
            <a:effectRef idx="0">
              <a:schemeClr val="accent1"/>
            </a:effectRef>
            <a:fontRef idx="minor">
              <a:schemeClr val="tx1"/>
            </a:fontRef>
          </p:style>
        </p:cxnSp>
        <p:cxnSp>
          <p:nvCxnSpPr>
            <p:cNvPr id="15" name="*GRIDLINE01*Straight Connector 14" hidden="1"/>
            <p:cNvCxnSpPr/>
            <p:nvPr userDrawn="1"/>
          </p:nvCxnSpPr>
          <p:spPr bwMode="hidden">
            <a:xfrm>
              <a:off x="1055869" y="5445224"/>
              <a:ext cx="10799581" cy="0"/>
            </a:xfrm>
            <a:prstGeom prst="line">
              <a:avLst/>
            </a:prstGeom>
            <a:ln w="3175">
              <a:solidFill>
                <a:srgbClr val="CECCFF"/>
              </a:solidFill>
              <a:prstDash val="solid"/>
            </a:ln>
          </p:spPr>
          <p:style>
            <a:lnRef idx="1">
              <a:schemeClr val="accent1"/>
            </a:lnRef>
            <a:fillRef idx="0">
              <a:schemeClr val="accent1"/>
            </a:fillRef>
            <a:effectRef idx="0">
              <a:schemeClr val="accent1"/>
            </a:effectRef>
            <a:fontRef idx="minor">
              <a:schemeClr val="tx1"/>
            </a:fontRef>
          </p:style>
        </p:cxnSp>
        <p:cxnSp>
          <p:nvCxnSpPr>
            <p:cNvPr id="16" name="*GRIDLINE01*Straight Connector 15" hidden="1"/>
            <p:cNvCxnSpPr/>
            <p:nvPr userDrawn="1"/>
          </p:nvCxnSpPr>
          <p:spPr bwMode="hidden">
            <a:xfrm>
              <a:off x="1415480" y="2060575"/>
              <a:ext cx="0" cy="4248743"/>
            </a:xfrm>
            <a:prstGeom prst="line">
              <a:avLst/>
            </a:prstGeom>
            <a:ln w="3175">
              <a:solidFill>
                <a:srgbClr val="CECCFF"/>
              </a:solidFill>
              <a:prstDash val="solid"/>
            </a:ln>
          </p:spPr>
          <p:style>
            <a:lnRef idx="1">
              <a:schemeClr val="accent1"/>
            </a:lnRef>
            <a:fillRef idx="0">
              <a:schemeClr val="accent1"/>
            </a:fillRef>
            <a:effectRef idx="0">
              <a:schemeClr val="accent1"/>
            </a:effectRef>
            <a:fontRef idx="minor">
              <a:schemeClr val="tx1"/>
            </a:fontRef>
          </p:style>
        </p:cxnSp>
        <p:cxnSp>
          <p:nvCxnSpPr>
            <p:cNvPr id="17" name="*GRIDLINE01*Straight Connector 16" hidden="1"/>
            <p:cNvCxnSpPr/>
            <p:nvPr userDrawn="1"/>
          </p:nvCxnSpPr>
          <p:spPr bwMode="hidden">
            <a:xfrm>
              <a:off x="1055869" y="3140967"/>
              <a:ext cx="10799581" cy="0"/>
            </a:xfrm>
            <a:prstGeom prst="line">
              <a:avLst/>
            </a:prstGeom>
            <a:ln w="3175">
              <a:solidFill>
                <a:srgbClr val="CECCFF"/>
              </a:solidFill>
              <a:prstDash val="solid"/>
            </a:ln>
          </p:spPr>
          <p:style>
            <a:lnRef idx="1">
              <a:schemeClr val="accent1"/>
            </a:lnRef>
            <a:fillRef idx="0">
              <a:schemeClr val="accent1"/>
            </a:fillRef>
            <a:effectRef idx="0">
              <a:schemeClr val="accent1"/>
            </a:effectRef>
            <a:fontRef idx="minor">
              <a:schemeClr val="tx1"/>
            </a:fontRef>
          </p:style>
        </p:cxnSp>
        <p:cxnSp>
          <p:nvCxnSpPr>
            <p:cNvPr id="18" name="*GRIDLINE01*Straight Connector 17" hidden="1"/>
            <p:cNvCxnSpPr/>
            <p:nvPr userDrawn="1"/>
          </p:nvCxnSpPr>
          <p:spPr bwMode="hidden">
            <a:xfrm>
              <a:off x="1055440" y="656692"/>
              <a:ext cx="10799582" cy="0"/>
            </a:xfrm>
            <a:prstGeom prst="line">
              <a:avLst/>
            </a:prstGeom>
            <a:ln w="3175">
              <a:solidFill>
                <a:srgbClr val="9899FF"/>
              </a:solidFill>
              <a:prstDash val="solid"/>
            </a:ln>
          </p:spPr>
          <p:style>
            <a:lnRef idx="1">
              <a:schemeClr val="accent1"/>
            </a:lnRef>
            <a:fillRef idx="0">
              <a:schemeClr val="accent1"/>
            </a:fillRef>
            <a:effectRef idx="0">
              <a:schemeClr val="accent1"/>
            </a:effectRef>
            <a:fontRef idx="minor">
              <a:schemeClr val="tx1"/>
            </a:fontRef>
          </p:style>
        </p:cxnSp>
        <p:cxnSp>
          <p:nvCxnSpPr>
            <p:cNvPr id="19" name="*GRIDLINE01*Straight Connector 18" hidden="1"/>
            <p:cNvCxnSpPr/>
            <p:nvPr userDrawn="1"/>
          </p:nvCxnSpPr>
          <p:spPr bwMode="hidden">
            <a:xfrm>
              <a:off x="1055440" y="1520788"/>
              <a:ext cx="10799582" cy="0"/>
            </a:xfrm>
            <a:prstGeom prst="line">
              <a:avLst/>
            </a:prstGeom>
            <a:ln w="3175">
              <a:solidFill>
                <a:srgbClr val="9899FF"/>
              </a:solidFill>
              <a:prstDash val="solid"/>
            </a:ln>
          </p:spPr>
          <p:style>
            <a:lnRef idx="1">
              <a:schemeClr val="accent1"/>
            </a:lnRef>
            <a:fillRef idx="0">
              <a:schemeClr val="accent1"/>
            </a:fillRef>
            <a:effectRef idx="0">
              <a:schemeClr val="accent1"/>
            </a:effectRef>
            <a:fontRef idx="minor">
              <a:schemeClr val="tx1"/>
            </a:fontRef>
          </p:style>
        </p:cxnSp>
        <p:cxnSp>
          <p:nvCxnSpPr>
            <p:cNvPr id="20" name="*GRIDLINE01*Straight Connector 19" hidden="1"/>
            <p:cNvCxnSpPr/>
            <p:nvPr userDrawn="1"/>
          </p:nvCxnSpPr>
          <p:spPr bwMode="hidden">
            <a:xfrm>
              <a:off x="1055440" y="657225"/>
              <a:ext cx="0" cy="863563"/>
            </a:xfrm>
            <a:prstGeom prst="line">
              <a:avLst/>
            </a:prstGeom>
            <a:ln w="3175">
              <a:solidFill>
                <a:srgbClr val="9899FF"/>
              </a:solidFill>
              <a:prstDash val="solid"/>
            </a:ln>
          </p:spPr>
          <p:style>
            <a:lnRef idx="1">
              <a:schemeClr val="accent1"/>
            </a:lnRef>
            <a:fillRef idx="0">
              <a:schemeClr val="accent1"/>
            </a:fillRef>
            <a:effectRef idx="0">
              <a:schemeClr val="accent1"/>
            </a:effectRef>
            <a:fontRef idx="minor">
              <a:schemeClr val="tx1"/>
            </a:fontRef>
          </p:style>
        </p:cxnSp>
        <p:cxnSp>
          <p:nvCxnSpPr>
            <p:cNvPr id="48" name="*GRIDLINE01*Straight Connector 47" hidden="1"/>
            <p:cNvCxnSpPr/>
            <p:nvPr userDrawn="1"/>
          </p:nvCxnSpPr>
          <p:spPr bwMode="hidden">
            <a:xfrm>
              <a:off x="11855022" y="657225"/>
              <a:ext cx="0" cy="863563"/>
            </a:xfrm>
            <a:prstGeom prst="line">
              <a:avLst/>
            </a:prstGeom>
            <a:ln w="3175">
              <a:solidFill>
                <a:srgbClr val="9899FF"/>
              </a:solidFill>
              <a:prstDash val="solid"/>
            </a:ln>
          </p:spPr>
          <p:style>
            <a:lnRef idx="1">
              <a:schemeClr val="accent1"/>
            </a:lnRef>
            <a:fillRef idx="0">
              <a:schemeClr val="accent1"/>
            </a:fillRef>
            <a:effectRef idx="0">
              <a:schemeClr val="accent1"/>
            </a:effectRef>
            <a:fontRef idx="minor">
              <a:schemeClr val="tx1"/>
            </a:fontRef>
          </p:style>
        </p:cxnSp>
        <p:cxnSp>
          <p:nvCxnSpPr>
            <p:cNvPr id="49" name="*GRIDLINE01*Straight Connector 48" hidden="1"/>
            <p:cNvCxnSpPr/>
            <p:nvPr userDrawn="1"/>
          </p:nvCxnSpPr>
          <p:spPr bwMode="hidden">
            <a:xfrm>
              <a:off x="9840416" y="657225"/>
              <a:ext cx="0" cy="863563"/>
            </a:xfrm>
            <a:prstGeom prst="line">
              <a:avLst/>
            </a:prstGeom>
            <a:ln w="3175">
              <a:solidFill>
                <a:srgbClr val="9899FF"/>
              </a:solidFill>
              <a:prstDash val="solid"/>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856203500"/>
      </p:ext>
    </p:extLst>
  </p:cSld>
  <p:clrMap bg1="lt1" tx1="dk1" bg2="lt2" tx2="dk2" accent1="accent1" accent2="accent2" accent3="accent3" accent4="accent4" accent5="accent5" accent6="accent6" hlink="hlink" folHlink="folHlink"/>
  <p:sldLayoutIdLst>
    <p:sldLayoutId id="2147483677" r:id="rId1"/>
    <p:sldLayoutId id="2147483699" r:id="rId2"/>
    <p:sldLayoutId id="2147483698" r:id="rId3"/>
    <p:sldLayoutId id="2147483678" r:id="rId4"/>
    <p:sldLayoutId id="2147483679" r:id="rId5"/>
    <p:sldLayoutId id="2147483680" r:id="rId6"/>
    <p:sldLayoutId id="2147483681" r:id="rId7"/>
    <p:sldLayoutId id="2147483683" r:id="rId8"/>
    <p:sldLayoutId id="2147483685" r:id="rId9"/>
    <p:sldLayoutId id="2147483686" r:id="rId10"/>
    <p:sldLayoutId id="2147483687" r:id="rId11"/>
    <p:sldLayoutId id="2147483688" r:id="rId12"/>
    <p:sldLayoutId id="2147483690" r:id="rId13"/>
    <p:sldLayoutId id="2147483693" r:id="rId14"/>
    <p:sldLayoutId id="2147483695" r:id="rId15"/>
  </p:sldLayoutIdLst>
  <p:hf hdr="0" dt="0"/>
  <p:txStyles>
    <p:titleStyle>
      <a:lvl1pPr marL="0" algn="l" defTabSz="1088776" rtl="0" eaLnBrk="1" latinLnBrk="0" hangingPunct="1">
        <a:spcBef>
          <a:spcPct val="0"/>
        </a:spcBef>
        <a:buNone/>
        <a:defRPr lang="de-DE" sz="2800" kern="1200" dirty="0">
          <a:solidFill>
            <a:schemeClr val="tx1"/>
          </a:solidFill>
          <a:latin typeface="Arial" pitchFamily="34" charset="0"/>
          <a:ea typeface="+mj-ea"/>
          <a:cs typeface="Arial" pitchFamily="34" charset="0"/>
        </a:defRPr>
      </a:lvl1pPr>
    </p:titleStyle>
    <p:bodyStyle>
      <a:lvl1pPr marL="0" indent="0" algn="l" defTabSz="1088776" rtl="0" eaLnBrk="1" latinLnBrk="0" hangingPunct="1">
        <a:spcBef>
          <a:spcPts val="0"/>
        </a:spcBef>
        <a:spcAft>
          <a:spcPts val="0"/>
        </a:spcAft>
        <a:buFontTx/>
        <a:buNone/>
        <a:defRPr sz="1800" kern="1200">
          <a:solidFill>
            <a:schemeClr val="tx1"/>
          </a:solidFill>
          <a:latin typeface="Arial" panose="020B0604020202020204" pitchFamily="34" charset="0"/>
          <a:ea typeface="+mn-ea"/>
          <a:cs typeface="Arial" panose="020B0604020202020204" pitchFamily="34" charset="0"/>
        </a:defRPr>
      </a:lvl1pPr>
      <a:lvl2pPr marL="360000" indent="-360000" algn="l" defTabSz="1088776" rtl="0" eaLnBrk="1" latinLnBrk="0" hangingPunct="1">
        <a:spcBef>
          <a:spcPts val="1000"/>
        </a:spcBef>
        <a:spcAft>
          <a:spcPts val="0"/>
        </a:spcAft>
        <a:buFont typeface="Wingdings" panose="05000000000000000000" pitchFamily="2" charset="2"/>
        <a:buChar char="§"/>
        <a:defRPr sz="1800" kern="1200">
          <a:solidFill>
            <a:schemeClr val="tx1"/>
          </a:solidFill>
          <a:latin typeface="Arial" panose="020B0604020202020204" pitchFamily="34" charset="0"/>
          <a:ea typeface="+mn-ea"/>
          <a:cs typeface="Arial" panose="020B0604020202020204" pitchFamily="34" charset="0"/>
        </a:defRPr>
      </a:lvl2pPr>
      <a:lvl3pPr marL="360000" indent="0" algn="l" defTabSz="1088776" rtl="0" eaLnBrk="1" latinLnBrk="0" hangingPunct="1">
        <a:spcBef>
          <a:spcPts val="1000"/>
        </a:spcBef>
        <a:spcAft>
          <a:spcPts val="0"/>
        </a:spcAft>
        <a:buFontTx/>
        <a:buNone/>
        <a:defRPr sz="1800" kern="1200">
          <a:solidFill>
            <a:schemeClr val="tx1"/>
          </a:solidFill>
          <a:latin typeface="Arial" panose="020B0604020202020204" pitchFamily="34" charset="0"/>
          <a:ea typeface="+mn-ea"/>
          <a:cs typeface="Arial" panose="020B0604020202020204" pitchFamily="34" charset="0"/>
        </a:defRPr>
      </a:lvl3pPr>
      <a:lvl4pPr marL="720000" indent="-360000" algn="l" defTabSz="1088776" rtl="0" eaLnBrk="1" latinLnBrk="0" hangingPunct="1">
        <a:spcBef>
          <a:spcPts val="1000"/>
        </a:spcBef>
        <a:spcAft>
          <a:spcPts val="0"/>
        </a:spcAft>
        <a:buFont typeface="Wingdings" panose="05000000000000000000" pitchFamily="2" charset="2"/>
        <a:buChar char="§"/>
        <a:defRPr sz="1800" kern="1200">
          <a:solidFill>
            <a:schemeClr val="tx1"/>
          </a:solidFill>
          <a:latin typeface="Arial" panose="020B0604020202020204" pitchFamily="34" charset="0"/>
          <a:ea typeface="+mn-ea"/>
          <a:cs typeface="Arial" panose="020B0604020202020204" pitchFamily="34" charset="0"/>
        </a:defRPr>
      </a:lvl4pPr>
      <a:lvl5pPr marL="720000" indent="0" algn="l" defTabSz="1088776" rtl="0" eaLnBrk="1" latinLnBrk="0" hangingPunct="1">
        <a:spcBef>
          <a:spcPts val="1000"/>
        </a:spcBef>
        <a:spcAft>
          <a:spcPts val="0"/>
        </a:spcAft>
        <a:buFontTx/>
        <a:buNone/>
        <a:defRPr sz="1800" kern="1200">
          <a:solidFill>
            <a:schemeClr val="tx1"/>
          </a:solidFill>
          <a:latin typeface="Arial" panose="020B0604020202020204" pitchFamily="34" charset="0"/>
          <a:ea typeface="+mn-ea"/>
          <a:cs typeface="Arial" panose="020B0604020202020204" pitchFamily="34" charset="0"/>
        </a:defRPr>
      </a:lvl5pPr>
      <a:lvl6pPr marL="720000" indent="0" algn="l" defTabSz="1088776" rtl="0" eaLnBrk="1" latinLnBrk="0" hangingPunct="1">
        <a:spcBef>
          <a:spcPts val="1000"/>
        </a:spcBef>
        <a:spcAft>
          <a:spcPts val="0"/>
        </a:spcAft>
        <a:buFont typeface="Arial" panose="020B0604020202020204" pitchFamily="34" charset="0"/>
        <a:buNone/>
        <a:defRPr sz="1800" kern="1200">
          <a:solidFill>
            <a:schemeClr val="tx1"/>
          </a:solidFill>
          <a:latin typeface="+mn-lt"/>
          <a:ea typeface="+mn-ea"/>
          <a:cs typeface="+mn-cs"/>
        </a:defRPr>
      </a:lvl6pPr>
      <a:lvl7pPr marL="720000" indent="0" algn="l" defTabSz="1088776" rtl="0" eaLnBrk="1" latinLnBrk="0" hangingPunct="1">
        <a:spcBef>
          <a:spcPts val="1000"/>
        </a:spcBef>
        <a:spcAft>
          <a:spcPts val="0"/>
        </a:spcAft>
        <a:buFont typeface="Arial" panose="020B0604020202020204" pitchFamily="34" charset="0"/>
        <a:buNone/>
        <a:defRPr sz="1800" kern="1200">
          <a:solidFill>
            <a:schemeClr val="tx1"/>
          </a:solidFill>
          <a:latin typeface="+mn-lt"/>
          <a:ea typeface="+mn-ea"/>
          <a:cs typeface="+mn-cs"/>
        </a:defRPr>
      </a:lvl7pPr>
      <a:lvl8pPr marL="720000" indent="0" algn="l" defTabSz="1088776" rtl="0" eaLnBrk="1" latinLnBrk="0" hangingPunct="1">
        <a:spcBef>
          <a:spcPts val="1000"/>
        </a:spcBef>
        <a:spcAft>
          <a:spcPts val="0"/>
        </a:spcAft>
        <a:buFont typeface="Arial" panose="020B0604020202020204" pitchFamily="34" charset="0"/>
        <a:buNone/>
        <a:defRPr sz="1800" kern="1200">
          <a:solidFill>
            <a:schemeClr val="tx1"/>
          </a:solidFill>
          <a:latin typeface="+mn-lt"/>
          <a:ea typeface="+mn-ea"/>
          <a:cs typeface="+mn-cs"/>
        </a:defRPr>
      </a:lvl8pPr>
      <a:lvl9pPr marL="720000" indent="0" algn="l" defTabSz="1088776" rtl="0" eaLnBrk="1" latinLnBrk="0" hangingPunct="1">
        <a:spcBef>
          <a:spcPts val="1000"/>
        </a:spcBef>
        <a:spcAft>
          <a:spcPts val="0"/>
        </a:spcAft>
        <a:buFont typeface="Arial" panose="020B0604020202020204" pitchFamily="34" charset="0"/>
        <a:buNone/>
        <a:defRPr sz="1800" kern="1200" baseline="0">
          <a:solidFill>
            <a:schemeClr val="tx1"/>
          </a:solidFill>
          <a:latin typeface="+mn-lt"/>
          <a:ea typeface="+mn-ea"/>
          <a:cs typeface="+mn-cs"/>
        </a:defRPr>
      </a:lvl9pPr>
    </p:bodyStyle>
    <p:otherStyle>
      <a:defPPr>
        <a:defRPr lang="de-DE"/>
      </a:defPPr>
      <a:lvl1pPr marL="0" algn="l" defTabSz="1088776" rtl="0" eaLnBrk="1" latinLnBrk="0" hangingPunct="1">
        <a:defRPr sz="2100" kern="1200">
          <a:solidFill>
            <a:schemeClr val="tx1"/>
          </a:solidFill>
          <a:latin typeface="+mn-lt"/>
          <a:ea typeface="+mn-ea"/>
          <a:cs typeface="+mn-cs"/>
        </a:defRPr>
      </a:lvl1pPr>
      <a:lvl2pPr marL="544388" algn="l" defTabSz="1088776" rtl="0" eaLnBrk="1" latinLnBrk="0" hangingPunct="1">
        <a:defRPr sz="2100" kern="1200">
          <a:solidFill>
            <a:schemeClr val="tx1"/>
          </a:solidFill>
          <a:latin typeface="+mn-lt"/>
          <a:ea typeface="+mn-ea"/>
          <a:cs typeface="+mn-cs"/>
        </a:defRPr>
      </a:lvl2pPr>
      <a:lvl3pPr marL="1088776" algn="l" defTabSz="1088776" rtl="0" eaLnBrk="1" latinLnBrk="0" hangingPunct="1">
        <a:defRPr sz="2100" kern="1200">
          <a:solidFill>
            <a:schemeClr val="tx1"/>
          </a:solidFill>
          <a:latin typeface="+mn-lt"/>
          <a:ea typeface="+mn-ea"/>
          <a:cs typeface="+mn-cs"/>
        </a:defRPr>
      </a:lvl3pPr>
      <a:lvl4pPr marL="1633164" algn="l" defTabSz="1088776" rtl="0" eaLnBrk="1" latinLnBrk="0" hangingPunct="1">
        <a:defRPr sz="2100" kern="1200">
          <a:solidFill>
            <a:schemeClr val="tx1"/>
          </a:solidFill>
          <a:latin typeface="+mn-lt"/>
          <a:ea typeface="+mn-ea"/>
          <a:cs typeface="+mn-cs"/>
        </a:defRPr>
      </a:lvl4pPr>
      <a:lvl5pPr marL="2177552" algn="l" defTabSz="1088776" rtl="0" eaLnBrk="1" latinLnBrk="0" hangingPunct="1">
        <a:defRPr sz="2100" kern="1200">
          <a:solidFill>
            <a:schemeClr val="tx1"/>
          </a:solidFill>
          <a:latin typeface="+mn-lt"/>
          <a:ea typeface="+mn-ea"/>
          <a:cs typeface="+mn-cs"/>
        </a:defRPr>
      </a:lvl5pPr>
      <a:lvl6pPr marL="2721940" algn="l" defTabSz="1088776" rtl="0" eaLnBrk="1" latinLnBrk="0" hangingPunct="1">
        <a:defRPr sz="2100" kern="1200">
          <a:solidFill>
            <a:schemeClr val="tx1"/>
          </a:solidFill>
          <a:latin typeface="+mn-lt"/>
          <a:ea typeface="+mn-ea"/>
          <a:cs typeface="+mn-cs"/>
        </a:defRPr>
      </a:lvl6pPr>
      <a:lvl7pPr marL="3266328" algn="l" defTabSz="1088776" rtl="0" eaLnBrk="1" latinLnBrk="0" hangingPunct="1">
        <a:defRPr sz="2100" kern="1200">
          <a:solidFill>
            <a:schemeClr val="tx1"/>
          </a:solidFill>
          <a:latin typeface="+mn-lt"/>
          <a:ea typeface="+mn-ea"/>
          <a:cs typeface="+mn-cs"/>
        </a:defRPr>
      </a:lvl7pPr>
      <a:lvl8pPr marL="3810716" algn="l" defTabSz="1088776" rtl="0" eaLnBrk="1" latinLnBrk="0" hangingPunct="1">
        <a:defRPr sz="2100" kern="1200">
          <a:solidFill>
            <a:schemeClr val="tx1"/>
          </a:solidFill>
          <a:latin typeface="+mn-lt"/>
          <a:ea typeface="+mn-ea"/>
          <a:cs typeface="+mn-cs"/>
        </a:defRPr>
      </a:lvl8pPr>
      <a:lvl9pPr marL="4355104" algn="l" defTabSz="1088776" rtl="0" eaLnBrk="1" latinLnBrk="0" hangingPunct="1">
        <a:defRPr sz="21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ags" Target="../tags/tag2.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3" Type="http://schemas.openxmlformats.org/officeDocument/2006/relationships/slideLayout" Target="../slideLayouts/slideLayout14.xml"/><Relationship Id="rId2" Type="http://schemas.openxmlformats.org/officeDocument/2006/relationships/tags" Target="../tags/tag8.xml"/><Relationship Id="rId1" Type="http://schemas.openxmlformats.org/officeDocument/2006/relationships/tags" Target="../tags/tag7.xml"/><Relationship Id="rId5" Type="http://schemas.openxmlformats.org/officeDocument/2006/relationships/image" Target="../media/image7.jpeg"/><Relationship Id="rId4" Type="http://schemas.openxmlformats.org/officeDocument/2006/relationships/notesSlide" Target="../notesSlides/notesSlide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3" Type="http://schemas.openxmlformats.org/officeDocument/2006/relationships/slideLayout" Target="../slideLayouts/slideLayout14.xml"/><Relationship Id="rId2" Type="http://schemas.openxmlformats.org/officeDocument/2006/relationships/tags" Target="../tags/tag10.xml"/><Relationship Id="rId1" Type="http://schemas.openxmlformats.org/officeDocument/2006/relationships/tags" Target="../tags/tag9.xml"/><Relationship Id="rId5" Type="http://schemas.openxmlformats.org/officeDocument/2006/relationships/image" Target="../media/image8.png"/><Relationship Id="rId4" Type="http://schemas.openxmlformats.org/officeDocument/2006/relationships/notesSlide" Target="../notesSlides/notesSlide6.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3" Type="http://schemas.openxmlformats.org/officeDocument/2006/relationships/slideLayout" Target="../slideLayouts/slideLayout14.xml"/><Relationship Id="rId2" Type="http://schemas.openxmlformats.org/officeDocument/2006/relationships/tags" Target="../tags/tag12.xml"/><Relationship Id="rId1" Type="http://schemas.openxmlformats.org/officeDocument/2006/relationships/tags" Target="../tags/tag11.xml"/><Relationship Id="rId5" Type="http://schemas.openxmlformats.org/officeDocument/2006/relationships/image" Target="../media/image9.png"/><Relationship Id="rId4" Type="http://schemas.openxmlformats.org/officeDocument/2006/relationships/notesSlide" Target="../notesSlides/notesSlide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14.xml"/><Relationship Id="rId2" Type="http://schemas.openxmlformats.org/officeDocument/2006/relationships/tags" Target="../tags/tag4.xml"/><Relationship Id="rId1" Type="http://schemas.openxmlformats.org/officeDocument/2006/relationships/tags" Target="../tags/tag3.xml"/><Relationship Id="rId5" Type="http://schemas.openxmlformats.org/officeDocument/2006/relationships/image" Target="../media/image4.png"/><Relationship Id="rId4" Type="http://schemas.openxmlformats.org/officeDocument/2006/relationships/notesSlide" Target="../notesSlides/notesSlide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4.xml.rels><?xml version="1.0" encoding="UTF-8" standalone="yes"?>
<Relationships xmlns="http://schemas.openxmlformats.org/package/2006/relationships"><Relationship Id="rId3" Type="http://schemas.openxmlformats.org/officeDocument/2006/relationships/slideLayout" Target="../slideLayouts/slideLayout14.xml"/><Relationship Id="rId2" Type="http://schemas.openxmlformats.org/officeDocument/2006/relationships/tags" Target="../tags/tag14.xml"/><Relationship Id="rId1" Type="http://schemas.openxmlformats.org/officeDocument/2006/relationships/tags" Target="../tags/tag13.xml"/><Relationship Id="rId5" Type="http://schemas.openxmlformats.org/officeDocument/2006/relationships/image" Target="../media/image10.jpg"/><Relationship Id="rId4" Type="http://schemas.openxmlformats.org/officeDocument/2006/relationships/notesSlide" Target="../notesSlides/notesSlide8.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9.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1.xml"/><Relationship Id="rId1" Type="http://schemas.openxmlformats.org/officeDocument/2006/relationships/tags" Target="../tags/tag15.xml"/><Relationship Id="rId4" Type="http://schemas.openxmlformats.org/officeDocument/2006/relationships/image" Target="../media/image12.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14.xml"/><Relationship Id="rId2" Type="http://schemas.openxmlformats.org/officeDocument/2006/relationships/tags" Target="../tags/tag6.xml"/><Relationship Id="rId1" Type="http://schemas.openxmlformats.org/officeDocument/2006/relationships/tags" Target="../tags/tag5.xml"/><Relationship Id="rId5" Type="http://schemas.openxmlformats.org/officeDocument/2006/relationships/image" Target="../media/image6.jpg"/><Relationship Id="rId4" Type="http://schemas.openxmlformats.org/officeDocument/2006/relationships/notesSlide" Target="../notesSlides/notesSlide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hteck 6">
            <a:extLst>
              <a:ext uri="{FF2B5EF4-FFF2-40B4-BE49-F238E27FC236}">
                <a16:creationId xmlns:a16="http://schemas.microsoft.com/office/drawing/2014/main" id="{B1875B0C-142D-F547-B599-0362E45B00FA}"/>
              </a:ext>
            </a:extLst>
          </p:cNvPr>
          <p:cNvSpPr/>
          <p:nvPr/>
        </p:nvSpPr>
        <p:spPr bwMode="gray">
          <a:xfrm>
            <a:off x="-1" y="1087358"/>
            <a:ext cx="12192001" cy="5768670"/>
          </a:xfrm>
          <a:prstGeom prst="rect">
            <a:avLst/>
          </a:prstGeom>
          <a:solidFill>
            <a:srgbClr val="4585AE"/>
          </a:solidFill>
          <a:ln w="254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600" dirty="0">
              <a:solidFill>
                <a:schemeClr val="tx1"/>
              </a:solidFill>
              <a:latin typeface="Arial" panose="020B0604020202020204" pitchFamily="34" charset="0"/>
              <a:cs typeface="Arial" panose="020B0604020202020204" pitchFamily="34" charset="0"/>
            </a:endParaRPr>
          </a:p>
        </p:txBody>
      </p:sp>
      <p:pic>
        <p:nvPicPr>
          <p:cNvPr id="3" name="Grafik 2">
            <a:extLst>
              <a:ext uri="{FF2B5EF4-FFF2-40B4-BE49-F238E27FC236}">
                <a16:creationId xmlns:a16="http://schemas.microsoft.com/office/drawing/2014/main" id="{8DD7F393-9B61-A34D-94EA-1D11787BCE58}"/>
              </a:ext>
            </a:extLst>
          </p:cNvPr>
          <p:cNvPicPr>
            <a:picLocks noChangeAspect="1"/>
          </p:cNvPicPr>
          <p:nvPr/>
        </p:nvPicPr>
        <p:blipFill rotWithShape="1">
          <a:blip r:embed="rId4">
            <a:extLst>
              <a:ext uri="{28A0092B-C50C-407E-A947-70E740481C1C}">
                <a14:useLocalDpi xmlns:a14="http://schemas.microsoft.com/office/drawing/2010/main" val="0"/>
              </a:ext>
            </a:extLst>
          </a:blip>
          <a:srcRect t="-7140" b="30780"/>
          <a:stretch/>
        </p:blipFill>
        <p:spPr>
          <a:xfrm>
            <a:off x="3467708" y="-459431"/>
            <a:ext cx="6388619" cy="7317432"/>
          </a:xfrm>
          <a:prstGeom prst="rect">
            <a:avLst/>
          </a:prstGeom>
        </p:spPr>
      </p:pic>
      <p:sp>
        <p:nvSpPr>
          <p:cNvPr id="10" name="Rechteck 9"/>
          <p:cNvSpPr/>
          <p:nvPr/>
        </p:nvSpPr>
        <p:spPr bwMode="gray">
          <a:xfrm>
            <a:off x="0" y="1092741"/>
            <a:ext cx="1993381" cy="4139042"/>
          </a:xfrm>
          <a:prstGeom prst="rect">
            <a:avLst/>
          </a:prstGeom>
          <a:solidFill>
            <a:srgbClr val="00B4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9" name="Rechteck 7"/>
          <p:cNvSpPr/>
          <p:nvPr/>
        </p:nvSpPr>
        <p:spPr>
          <a:xfrm>
            <a:off x="1993382" y="5228784"/>
            <a:ext cx="10198618" cy="1629986"/>
          </a:xfrm>
          <a:prstGeom prst="rect">
            <a:avLst/>
          </a:prstGeom>
          <a:solidFill>
            <a:srgbClr val="FFFFFF">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108878" tIns="54439" rIns="108878" bIns="54439" rtlCol="0" anchor="ctr"/>
          <a:lstStyle/>
          <a:p>
            <a:pPr algn="ctr"/>
            <a:endParaRPr lang="de-DE" dirty="0"/>
          </a:p>
        </p:txBody>
      </p:sp>
      <p:sp>
        <p:nvSpPr>
          <p:cNvPr id="13" name="Titel 12"/>
          <p:cNvSpPr>
            <a:spLocks noGrp="1"/>
          </p:cNvSpPr>
          <p:nvPr>
            <p:ph type="ctrTitle"/>
          </p:nvPr>
        </p:nvSpPr>
        <p:spPr>
          <a:xfrm>
            <a:off x="2209226" y="5336770"/>
            <a:ext cx="9646313" cy="431900"/>
          </a:xfrm>
        </p:spPr>
        <p:txBody>
          <a:bodyPr/>
          <a:lstStyle/>
          <a:p>
            <a:r>
              <a:rPr lang="en-GB" dirty="0"/>
              <a:t>ESPEN Practical Guideline on </a:t>
            </a:r>
            <a:br>
              <a:rPr lang="en-GB" dirty="0"/>
            </a:br>
            <a:r>
              <a:rPr lang="en-GB" dirty="0"/>
              <a:t>Clinical Nutrition in Cancer Patients</a:t>
            </a:r>
            <a:br>
              <a:rPr lang="en-GB" dirty="0"/>
            </a:br>
            <a:br>
              <a:rPr lang="en-GB" dirty="0"/>
            </a:br>
            <a:endParaRPr lang="de-DE" dirty="0"/>
          </a:p>
        </p:txBody>
      </p:sp>
      <p:sp>
        <p:nvSpPr>
          <p:cNvPr id="14" name="Untertitel 13"/>
          <p:cNvSpPr>
            <a:spLocks noGrp="1"/>
          </p:cNvSpPr>
          <p:nvPr>
            <p:ph type="subTitle" idx="1"/>
          </p:nvPr>
        </p:nvSpPr>
        <p:spPr>
          <a:xfrm>
            <a:off x="2209226" y="6309320"/>
            <a:ext cx="9646313" cy="323925"/>
          </a:xfrm>
        </p:spPr>
        <p:txBody>
          <a:bodyPr/>
          <a:lstStyle/>
          <a:p>
            <a:r>
              <a:rPr lang="de-DE" sz="2000" dirty="0"/>
              <a:t>Summary</a:t>
            </a:r>
          </a:p>
        </p:txBody>
      </p:sp>
    </p:spTree>
    <p:custDataLst>
      <p:tags r:id="rId1"/>
    </p:custDataLst>
    <p:extLst>
      <p:ext uri="{BB962C8B-B14F-4D97-AF65-F5344CB8AC3E}">
        <p14:creationId xmlns:p14="http://schemas.microsoft.com/office/powerpoint/2010/main" val="73167156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ußzeilenplatzhalter 1"/>
          <p:cNvSpPr>
            <a:spLocks noGrp="1"/>
          </p:cNvSpPr>
          <p:nvPr>
            <p:ph type="ftr" sz="quarter" idx="11"/>
          </p:nvPr>
        </p:nvSpPr>
        <p:spPr/>
        <p:txBody>
          <a:bodyPr/>
          <a:lstStyle/>
          <a:p>
            <a:r>
              <a:rPr lang="de-DE"/>
              <a:t>B. Braun Melsungen AG </a:t>
            </a:r>
            <a:endParaRPr lang="de-DE" dirty="0"/>
          </a:p>
        </p:txBody>
      </p:sp>
      <p:sp>
        <p:nvSpPr>
          <p:cNvPr id="3" name="Foliennummernplatzhalter 2"/>
          <p:cNvSpPr>
            <a:spLocks noGrp="1"/>
          </p:cNvSpPr>
          <p:nvPr>
            <p:ph type="sldNum" sz="quarter" idx="12"/>
          </p:nvPr>
        </p:nvSpPr>
        <p:spPr/>
        <p:txBody>
          <a:bodyPr/>
          <a:lstStyle/>
          <a:p>
            <a:fld id="{8D981D2A-10EE-45CA-B672-13EC15929D94}" type="slidenum">
              <a:rPr lang="de-DE" smtClean="0"/>
              <a:pPr/>
              <a:t>10</a:t>
            </a:fld>
            <a:endParaRPr lang="de-DE" dirty="0"/>
          </a:p>
        </p:txBody>
      </p:sp>
      <p:sp>
        <p:nvSpPr>
          <p:cNvPr id="5" name="Textfeld 4">
            <a:extLst>
              <a:ext uri="{FF2B5EF4-FFF2-40B4-BE49-F238E27FC236}">
                <a16:creationId xmlns:a16="http://schemas.microsoft.com/office/drawing/2014/main" id="{DF1A806B-269C-7A4A-908C-4A0F2080A279}"/>
              </a:ext>
            </a:extLst>
          </p:cNvPr>
          <p:cNvSpPr txBox="1"/>
          <p:nvPr/>
        </p:nvSpPr>
        <p:spPr>
          <a:xfrm>
            <a:off x="2929689" y="950495"/>
            <a:ext cx="0" cy="0"/>
          </a:xfrm>
          <a:prstGeom prst="rect">
            <a:avLst/>
          </a:prstGeom>
          <a:noFill/>
        </p:spPr>
        <p:txBody>
          <a:bodyPr wrap="none" lIns="0" tIns="0" rIns="0" bIns="0" rtlCol="0">
            <a:noAutofit/>
          </a:bodyPr>
          <a:lstStyle/>
          <a:p>
            <a:endParaRPr lang="de-DE" sz="1600" dirty="0">
              <a:latin typeface="Arial" panose="020B0604020202020204" pitchFamily="34" charset="0"/>
              <a:cs typeface="Arial" panose="020B0604020202020204" pitchFamily="34" charset="0"/>
            </a:endParaRPr>
          </a:p>
        </p:txBody>
      </p:sp>
      <p:sp>
        <p:nvSpPr>
          <p:cNvPr id="23" name="Rectangle 3">
            <a:extLst>
              <a:ext uri="{FF2B5EF4-FFF2-40B4-BE49-F238E27FC236}">
                <a16:creationId xmlns:a16="http://schemas.microsoft.com/office/drawing/2014/main" id="{4965155E-7EEC-7748-ACF7-47CA3BE5932C}"/>
              </a:ext>
            </a:extLst>
          </p:cNvPr>
          <p:cNvSpPr txBox="1">
            <a:spLocks noChangeArrowheads="1"/>
          </p:cNvSpPr>
          <p:nvPr/>
        </p:nvSpPr>
        <p:spPr bwMode="gray">
          <a:xfrm>
            <a:off x="1080000" y="1011860"/>
            <a:ext cx="8388000" cy="681439"/>
          </a:xfrm>
          <a:prstGeom prst="rect">
            <a:avLst/>
          </a:prstGeom>
          <a:solidFill>
            <a:srgbClr val="F2F2F2"/>
          </a:solidFill>
          <a:ln w="9525">
            <a:noFill/>
            <a:miter lim="800000"/>
            <a:headEnd/>
            <a:tailEnd/>
          </a:ln>
        </p:spPr>
        <p:txBody>
          <a:bodyPr vert="horz" wrap="square" lIns="108000" tIns="0" rIns="0" bIns="0" numCol="1" anchor="ctr" anchorCtr="0" compatLnSpc="1">
            <a:prstTxWarp prst="textNoShape">
              <a:avLst/>
            </a:prstTxWarp>
          </a:bodyPr>
          <a:lstStyle/>
          <a:p>
            <a:r>
              <a:rPr lang="en-US" sz="1400" dirty="0"/>
              <a:t>It is recommend to increase the ratio of energy from fat to energy from carbohydrates. </a:t>
            </a:r>
            <a:br>
              <a:rPr lang="en-US" sz="1400" dirty="0"/>
            </a:br>
            <a:r>
              <a:rPr lang="en-US" sz="1400" dirty="0"/>
              <a:t>This is intended to increase the energy density of the diet and to reduce the glycemic load.</a:t>
            </a:r>
          </a:p>
        </p:txBody>
      </p:sp>
      <p:sp>
        <p:nvSpPr>
          <p:cNvPr id="24" name="Rectangle 5">
            <a:extLst>
              <a:ext uri="{FF2B5EF4-FFF2-40B4-BE49-F238E27FC236}">
                <a16:creationId xmlns:a16="http://schemas.microsoft.com/office/drawing/2014/main" id="{F1F95915-C7BC-A044-8B2C-4E665EB30F65}"/>
              </a:ext>
            </a:extLst>
          </p:cNvPr>
          <p:cNvSpPr>
            <a:spLocks noChangeArrowheads="1"/>
          </p:cNvSpPr>
          <p:nvPr/>
        </p:nvSpPr>
        <p:spPr bwMode="auto">
          <a:xfrm>
            <a:off x="1080000" y="720000"/>
            <a:ext cx="8388000" cy="360000"/>
          </a:xfrm>
          <a:prstGeom prst="rect">
            <a:avLst/>
          </a:prstGeom>
          <a:solidFill>
            <a:srgbClr val="5186AA"/>
          </a:solidFill>
          <a:ln w="9525">
            <a:noFill/>
            <a:miter lim="800000"/>
            <a:headEnd/>
            <a:tailEnd/>
          </a:ln>
          <a:effectLst/>
        </p:spPr>
        <p:txBody>
          <a:bodyPr wrap="square" anchor="ctr">
            <a:prstTxWarp prst="textNoShape">
              <a:avLst/>
            </a:prstTxWarp>
            <a:noAutofit/>
          </a:bodyPr>
          <a:lstStyle/>
          <a:p>
            <a:r>
              <a:rPr lang="en-US" sz="1800" dirty="0">
                <a:solidFill>
                  <a:schemeClr val="bg1"/>
                </a:solidFill>
              </a:rPr>
              <a:t>Weight-losing cancer patients with insulin resistance</a:t>
            </a:r>
            <a:endParaRPr lang="de-DE" sz="1800" dirty="0">
              <a:solidFill>
                <a:schemeClr val="bg1"/>
              </a:solidFill>
            </a:endParaRPr>
          </a:p>
        </p:txBody>
      </p:sp>
      <p:sp>
        <p:nvSpPr>
          <p:cNvPr id="25" name="Rectangle 3">
            <a:extLst>
              <a:ext uri="{FF2B5EF4-FFF2-40B4-BE49-F238E27FC236}">
                <a16:creationId xmlns:a16="http://schemas.microsoft.com/office/drawing/2014/main" id="{EBE1A8B3-DCA1-E342-99A5-3C573E5BDF0E}"/>
              </a:ext>
            </a:extLst>
          </p:cNvPr>
          <p:cNvSpPr txBox="1">
            <a:spLocks noChangeArrowheads="1"/>
          </p:cNvSpPr>
          <p:nvPr/>
        </p:nvSpPr>
        <p:spPr bwMode="gray">
          <a:xfrm>
            <a:off x="1080000" y="2199993"/>
            <a:ext cx="8388000" cy="412940"/>
          </a:xfrm>
          <a:prstGeom prst="rect">
            <a:avLst/>
          </a:prstGeom>
          <a:solidFill>
            <a:srgbClr val="F2F2F2"/>
          </a:solidFill>
          <a:ln w="9525">
            <a:noFill/>
            <a:miter lim="800000"/>
            <a:headEnd/>
            <a:tailEnd/>
          </a:ln>
        </p:spPr>
        <p:txBody>
          <a:bodyPr vert="horz" wrap="square" lIns="0" tIns="0" rIns="0" bIns="0" numCol="1" anchor="ctr" anchorCtr="0" compatLnSpc="1">
            <a:prstTxWarp prst="textNoShape">
              <a:avLst/>
            </a:prstTxWarp>
          </a:bodyPr>
          <a:lstStyle/>
          <a:p>
            <a:pPr marL="108000" lvl="1" defTabSz="257175">
              <a:spcBef>
                <a:spcPts val="600"/>
              </a:spcBef>
              <a:spcAft>
                <a:spcPts val="400"/>
              </a:spcAft>
              <a:defRPr/>
            </a:pPr>
            <a:r>
              <a:rPr lang="en-US" sz="1400" dirty="0"/>
              <a:t>Strength of recommendation strong - Level of evidence low - consensus</a:t>
            </a:r>
          </a:p>
        </p:txBody>
      </p:sp>
      <p:sp>
        <p:nvSpPr>
          <p:cNvPr id="26" name="Rectangle 5">
            <a:extLst>
              <a:ext uri="{FF2B5EF4-FFF2-40B4-BE49-F238E27FC236}">
                <a16:creationId xmlns:a16="http://schemas.microsoft.com/office/drawing/2014/main" id="{E8D14572-7E20-D549-8465-6D846CA0B0AA}"/>
              </a:ext>
            </a:extLst>
          </p:cNvPr>
          <p:cNvSpPr>
            <a:spLocks noChangeArrowheads="1"/>
          </p:cNvSpPr>
          <p:nvPr/>
        </p:nvSpPr>
        <p:spPr bwMode="auto">
          <a:xfrm>
            <a:off x="1080000" y="1844824"/>
            <a:ext cx="8388000" cy="356954"/>
          </a:xfrm>
          <a:prstGeom prst="rect">
            <a:avLst/>
          </a:prstGeom>
          <a:solidFill>
            <a:srgbClr val="5186AA"/>
          </a:solidFill>
          <a:ln w="9525">
            <a:noFill/>
            <a:miter lim="800000"/>
            <a:headEnd/>
            <a:tailEnd/>
          </a:ln>
          <a:effectLst/>
        </p:spPr>
        <p:txBody>
          <a:bodyPr wrap="square" anchor="ctr">
            <a:prstTxWarp prst="textNoShape">
              <a:avLst/>
            </a:prstTxWarp>
            <a:noAutofit/>
          </a:bodyPr>
          <a:lstStyle/>
          <a:p>
            <a:r>
              <a:rPr lang="de-DE" sz="1800" dirty="0">
                <a:solidFill>
                  <a:schemeClr val="bg1"/>
                </a:solidFill>
                <a:latin typeface="+mn-lt"/>
              </a:rPr>
              <a:t>GRADE OF RECOMMENDATION</a:t>
            </a:r>
          </a:p>
        </p:txBody>
      </p:sp>
      <p:sp>
        <p:nvSpPr>
          <p:cNvPr id="27" name="Textfeld 26">
            <a:extLst>
              <a:ext uri="{FF2B5EF4-FFF2-40B4-BE49-F238E27FC236}">
                <a16:creationId xmlns:a16="http://schemas.microsoft.com/office/drawing/2014/main" id="{09A206EA-47B2-8845-A97B-FC509ED14E1B}"/>
              </a:ext>
            </a:extLst>
          </p:cNvPr>
          <p:cNvSpPr txBox="1"/>
          <p:nvPr/>
        </p:nvSpPr>
        <p:spPr>
          <a:xfrm>
            <a:off x="6598508" y="4917989"/>
            <a:ext cx="0" cy="0"/>
          </a:xfrm>
          <a:prstGeom prst="rect">
            <a:avLst/>
          </a:prstGeom>
          <a:noFill/>
        </p:spPr>
        <p:txBody>
          <a:bodyPr wrap="none" lIns="0" tIns="0" rIns="0" bIns="0" rtlCol="0">
            <a:noAutofit/>
          </a:bodyPr>
          <a:lstStyle/>
          <a:p>
            <a:endParaRPr lang="de-DE" sz="1600" dirty="0">
              <a:latin typeface="Arial" panose="020B0604020202020204" pitchFamily="34" charset="0"/>
              <a:cs typeface="Arial" panose="020B0604020202020204" pitchFamily="34" charset="0"/>
            </a:endParaRPr>
          </a:p>
        </p:txBody>
      </p:sp>
      <p:sp>
        <p:nvSpPr>
          <p:cNvPr id="12" name="Rectangle 3">
            <a:extLst>
              <a:ext uri="{FF2B5EF4-FFF2-40B4-BE49-F238E27FC236}">
                <a16:creationId xmlns:a16="http://schemas.microsoft.com/office/drawing/2014/main" id="{EBE1A8B3-DCA1-E342-99A5-3C573E5BDF0E}"/>
              </a:ext>
            </a:extLst>
          </p:cNvPr>
          <p:cNvSpPr txBox="1">
            <a:spLocks noChangeArrowheads="1"/>
          </p:cNvSpPr>
          <p:nvPr/>
        </p:nvSpPr>
        <p:spPr bwMode="gray">
          <a:xfrm>
            <a:off x="1080000" y="3216416"/>
            <a:ext cx="8388000" cy="2408828"/>
          </a:xfrm>
          <a:prstGeom prst="rect">
            <a:avLst/>
          </a:prstGeom>
          <a:solidFill>
            <a:srgbClr val="F2F2F2"/>
          </a:solidFill>
          <a:ln w="9525">
            <a:noFill/>
            <a:miter lim="800000"/>
            <a:headEnd/>
            <a:tailEnd/>
          </a:ln>
        </p:spPr>
        <p:txBody>
          <a:bodyPr vert="horz" wrap="square" lIns="0" tIns="0" rIns="0" bIns="0" numCol="1" anchor="ctr" anchorCtr="0" compatLnSpc="1">
            <a:prstTxWarp prst="textNoShape">
              <a:avLst/>
            </a:prstTxWarp>
          </a:bodyPr>
          <a:lstStyle/>
          <a:p>
            <a:pPr marL="141288"/>
            <a:r>
              <a:rPr lang="en-US" sz="1400" dirty="0"/>
              <a:t>In patients with insulin resistance, </a:t>
            </a:r>
            <a:r>
              <a:rPr lang="en-US" sz="1400" b="1" dirty="0"/>
              <a:t>uptake and oxidation of glucose by muscle cells are impaired</a:t>
            </a:r>
            <a:r>
              <a:rPr lang="en-US" sz="1400" dirty="0"/>
              <a:t>; however, </a:t>
            </a:r>
            <a:r>
              <a:rPr lang="en-US" sz="1400" b="1" dirty="0"/>
              <a:t>utilization of fat is normal or increased</a:t>
            </a:r>
            <a:r>
              <a:rPr lang="en-US" sz="1400" dirty="0"/>
              <a:t> thus suggesting a </a:t>
            </a:r>
            <a:r>
              <a:rPr lang="en-US" sz="1400" b="1" dirty="0"/>
              <a:t>benefit for a higher fat to carbohydrate ratio</a:t>
            </a:r>
            <a:r>
              <a:rPr lang="en-US" sz="1400" dirty="0"/>
              <a:t>. Fat is efficiently mobilized and utilized as a fuel source in cancer patients [18]. Compared to healthy subjects the metabolic clearance of different lipid emulsions was increased in weight-stable and even more in weight-losing cancer patients [19]. Furthermore, there are additional advantages to </a:t>
            </a:r>
            <a:r>
              <a:rPr lang="en-US" sz="1400" b="1" dirty="0"/>
              <a:t>replacing glucose with lipids in parenteral </a:t>
            </a:r>
            <a:r>
              <a:rPr lang="en-US" sz="1400" dirty="0"/>
              <a:t>nutrition (PN) regimens. It appears prudent to try to limit the infectious risks associated with hyperglycemia, which, albeit mainly reported in the non-oncologic setting, may be similarly expected in cancer patients with insulin resistance. </a:t>
            </a:r>
            <a:r>
              <a:rPr lang="en-US" sz="1400" b="1" dirty="0"/>
              <a:t>There have been no clinical studies comparing the effects of different fat emulsions on outcomes in cancer patients, the role of these alternative emulsions is still not clearly defined</a:t>
            </a:r>
          </a:p>
        </p:txBody>
      </p:sp>
      <p:sp>
        <p:nvSpPr>
          <p:cNvPr id="13" name="Rectangle 5">
            <a:extLst>
              <a:ext uri="{FF2B5EF4-FFF2-40B4-BE49-F238E27FC236}">
                <a16:creationId xmlns:a16="http://schemas.microsoft.com/office/drawing/2014/main" id="{E8D14572-7E20-D549-8465-6D846CA0B0AA}"/>
              </a:ext>
            </a:extLst>
          </p:cNvPr>
          <p:cNvSpPr>
            <a:spLocks noChangeArrowheads="1"/>
          </p:cNvSpPr>
          <p:nvPr/>
        </p:nvSpPr>
        <p:spPr bwMode="auto">
          <a:xfrm>
            <a:off x="1080000" y="2861247"/>
            <a:ext cx="8388000" cy="356954"/>
          </a:xfrm>
          <a:prstGeom prst="rect">
            <a:avLst/>
          </a:prstGeom>
          <a:solidFill>
            <a:srgbClr val="5186AA"/>
          </a:solidFill>
          <a:ln w="9525">
            <a:noFill/>
            <a:miter lim="800000"/>
            <a:headEnd/>
            <a:tailEnd/>
          </a:ln>
          <a:effectLst/>
        </p:spPr>
        <p:txBody>
          <a:bodyPr wrap="square" anchor="ctr">
            <a:prstTxWarp prst="textNoShape">
              <a:avLst/>
            </a:prstTxWarp>
            <a:noAutofit/>
          </a:bodyPr>
          <a:lstStyle/>
          <a:p>
            <a:r>
              <a:rPr lang="de-DE" sz="1800" dirty="0" err="1">
                <a:solidFill>
                  <a:schemeClr val="bg1"/>
                </a:solidFill>
                <a:latin typeface="+mn-lt"/>
              </a:rPr>
              <a:t>Commentary</a:t>
            </a:r>
            <a:endParaRPr lang="de-DE" sz="1800" dirty="0">
              <a:solidFill>
                <a:schemeClr val="bg1"/>
              </a:solidFill>
              <a:latin typeface="+mn-lt"/>
            </a:endParaRPr>
          </a:p>
        </p:txBody>
      </p:sp>
    </p:spTree>
    <p:extLst>
      <p:ext uri="{BB962C8B-B14F-4D97-AF65-F5344CB8AC3E}">
        <p14:creationId xmlns:p14="http://schemas.microsoft.com/office/powerpoint/2010/main" val="360718364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ußzeilenplatzhalter 1">
            <a:extLst>
              <a:ext uri="{FF2B5EF4-FFF2-40B4-BE49-F238E27FC236}">
                <a16:creationId xmlns:a16="http://schemas.microsoft.com/office/drawing/2014/main" id="{FCA729F5-D7BA-0944-93F2-87C2FD4C2679}"/>
              </a:ext>
            </a:extLst>
          </p:cNvPr>
          <p:cNvSpPr>
            <a:spLocks noGrp="1"/>
          </p:cNvSpPr>
          <p:nvPr>
            <p:ph type="ftr" sz="quarter" idx="11"/>
          </p:nvPr>
        </p:nvSpPr>
        <p:spPr/>
        <p:txBody>
          <a:bodyPr/>
          <a:lstStyle/>
          <a:p>
            <a:r>
              <a:rPr lang="de-DE"/>
              <a:t>B. Braun Melsungen AG </a:t>
            </a:r>
            <a:endParaRPr lang="de-DE" dirty="0"/>
          </a:p>
        </p:txBody>
      </p:sp>
      <p:sp>
        <p:nvSpPr>
          <p:cNvPr id="3" name="Foliennummernplatzhalter 2">
            <a:extLst>
              <a:ext uri="{FF2B5EF4-FFF2-40B4-BE49-F238E27FC236}">
                <a16:creationId xmlns:a16="http://schemas.microsoft.com/office/drawing/2014/main" id="{120C36AA-9D87-664F-945F-1859AAAFA1C8}"/>
              </a:ext>
            </a:extLst>
          </p:cNvPr>
          <p:cNvSpPr>
            <a:spLocks noGrp="1"/>
          </p:cNvSpPr>
          <p:nvPr>
            <p:ph type="sldNum" sz="quarter" idx="12"/>
          </p:nvPr>
        </p:nvSpPr>
        <p:spPr/>
        <p:txBody>
          <a:bodyPr/>
          <a:lstStyle/>
          <a:p>
            <a:fld id="{8D981D2A-10EE-45CA-B672-13EC15929D94}" type="slidenum">
              <a:rPr lang="de-DE" smtClean="0"/>
              <a:pPr/>
              <a:t>11</a:t>
            </a:fld>
            <a:endParaRPr lang="de-DE" dirty="0"/>
          </a:p>
        </p:txBody>
      </p:sp>
      <p:sp>
        <p:nvSpPr>
          <p:cNvPr id="6" name="Rectangle 5">
            <a:extLst>
              <a:ext uri="{FF2B5EF4-FFF2-40B4-BE49-F238E27FC236}">
                <a16:creationId xmlns:a16="http://schemas.microsoft.com/office/drawing/2014/main" id="{B39168C5-1D44-724D-9E5E-647F4234E0B7}"/>
              </a:ext>
            </a:extLst>
          </p:cNvPr>
          <p:cNvSpPr>
            <a:spLocks noChangeArrowheads="1"/>
          </p:cNvSpPr>
          <p:nvPr/>
        </p:nvSpPr>
        <p:spPr bwMode="auto">
          <a:xfrm>
            <a:off x="1080000" y="720000"/>
            <a:ext cx="8388000" cy="356954"/>
          </a:xfrm>
          <a:prstGeom prst="rect">
            <a:avLst/>
          </a:prstGeom>
          <a:solidFill>
            <a:srgbClr val="5186AA"/>
          </a:solidFill>
          <a:ln w="9525">
            <a:noFill/>
            <a:miter lim="800000"/>
            <a:headEnd/>
            <a:tailEnd/>
          </a:ln>
          <a:effectLst/>
        </p:spPr>
        <p:txBody>
          <a:bodyPr wrap="square" anchor="ctr">
            <a:prstTxWarp prst="textNoShape">
              <a:avLst/>
            </a:prstTxWarp>
            <a:noAutofit/>
          </a:bodyPr>
          <a:lstStyle/>
          <a:p>
            <a:r>
              <a:rPr lang="de-DE" sz="1800" dirty="0">
                <a:solidFill>
                  <a:schemeClr val="bg1"/>
                </a:solidFill>
              </a:rPr>
              <a:t>LITERTURE TO THE COMMENTARY</a:t>
            </a:r>
            <a:endParaRPr lang="de-DE" sz="1800" dirty="0">
              <a:solidFill>
                <a:schemeClr val="bg1"/>
              </a:solidFill>
              <a:latin typeface="+mn-lt"/>
            </a:endParaRPr>
          </a:p>
        </p:txBody>
      </p:sp>
      <p:sp>
        <p:nvSpPr>
          <p:cNvPr id="7" name="Rechteck 6">
            <a:extLst>
              <a:ext uri="{FF2B5EF4-FFF2-40B4-BE49-F238E27FC236}">
                <a16:creationId xmlns:a16="http://schemas.microsoft.com/office/drawing/2014/main" id="{E5F607B6-2643-8949-BBB6-F47B8FBBAE26}"/>
              </a:ext>
            </a:extLst>
          </p:cNvPr>
          <p:cNvSpPr/>
          <p:nvPr/>
        </p:nvSpPr>
        <p:spPr>
          <a:xfrm>
            <a:off x="1080001" y="1076954"/>
            <a:ext cx="8388000" cy="600164"/>
          </a:xfrm>
          <a:prstGeom prst="rect">
            <a:avLst/>
          </a:prstGeom>
          <a:solidFill>
            <a:schemeClr val="bg1">
              <a:lumMod val="95000"/>
            </a:schemeClr>
          </a:solidFill>
        </p:spPr>
        <p:txBody>
          <a:bodyPr wrap="square">
            <a:spAutoFit/>
          </a:bodyPr>
          <a:lstStyle/>
          <a:p>
            <a:r>
              <a:rPr lang="de-DE" sz="1100" dirty="0"/>
              <a:t>[18] Waterhouse C, </a:t>
            </a:r>
            <a:r>
              <a:rPr lang="de-DE" sz="1100" dirty="0" err="1"/>
              <a:t>Kemperman</a:t>
            </a:r>
            <a:r>
              <a:rPr lang="de-DE" sz="1100" dirty="0"/>
              <a:t> JH. </a:t>
            </a:r>
            <a:r>
              <a:rPr lang="de-DE" sz="1100" dirty="0" err="1"/>
              <a:t>Carbohydrate</a:t>
            </a:r>
            <a:r>
              <a:rPr lang="de-DE" sz="1100" dirty="0"/>
              <a:t> </a:t>
            </a:r>
            <a:r>
              <a:rPr lang="de-DE" sz="1100" dirty="0" err="1"/>
              <a:t>metabolism</a:t>
            </a:r>
            <a:r>
              <a:rPr lang="de-DE" sz="1100" dirty="0"/>
              <a:t> in </a:t>
            </a:r>
            <a:r>
              <a:rPr lang="de-DE" sz="1100" dirty="0" err="1"/>
              <a:t>subjects</a:t>
            </a:r>
            <a:r>
              <a:rPr lang="de-DE" sz="1100" dirty="0"/>
              <a:t> with cancer. </a:t>
            </a:r>
            <a:r>
              <a:rPr lang="de-DE" sz="1100" dirty="0" err="1"/>
              <a:t>Canc</a:t>
            </a:r>
            <a:r>
              <a:rPr lang="de-DE" sz="1100" dirty="0"/>
              <a:t> Res 1971;31:1273-8. </a:t>
            </a:r>
          </a:p>
          <a:p>
            <a:r>
              <a:rPr lang="de-DE" sz="1100" dirty="0"/>
              <a:t>[19] </a:t>
            </a:r>
            <a:r>
              <a:rPr lang="de-DE" sz="1100" dirty="0" err="1"/>
              <a:t>Korber</a:t>
            </a:r>
            <a:r>
              <a:rPr lang="de-DE" sz="1100" dirty="0"/>
              <a:t> J, </a:t>
            </a:r>
            <a:r>
              <a:rPr lang="de-DE" sz="1100" dirty="0" err="1"/>
              <a:t>Pricelius</a:t>
            </a:r>
            <a:r>
              <a:rPr lang="de-DE" sz="1100" dirty="0"/>
              <a:t> S, Heidrich M, Müller MJ. </a:t>
            </a:r>
            <a:r>
              <a:rPr lang="de-DE" sz="1100" dirty="0" err="1"/>
              <a:t>Increased</a:t>
            </a:r>
            <a:r>
              <a:rPr lang="de-DE" sz="1100" dirty="0"/>
              <a:t> lipid </a:t>
            </a:r>
            <a:r>
              <a:rPr lang="de-DE" sz="1100" dirty="0" err="1"/>
              <a:t>utilization</a:t>
            </a:r>
            <a:r>
              <a:rPr lang="de-DE" sz="1100" dirty="0"/>
              <a:t> in € </a:t>
            </a:r>
            <a:r>
              <a:rPr lang="de-DE" sz="1100" dirty="0" err="1"/>
              <a:t>weight</a:t>
            </a:r>
            <a:r>
              <a:rPr lang="de-DE" sz="1100" dirty="0"/>
              <a:t> </a:t>
            </a:r>
            <a:r>
              <a:rPr lang="de-DE" sz="1100" dirty="0" err="1"/>
              <a:t>losing</a:t>
            </a:r>
            <a:r>
              <a:rPr lang="de-DE" sz="1100" dirty="0"/>
              <a:t> and </a:t>
            </a:r>
            <a:r>
              <a:rPr lang="de-DE" sz="1100" dirty="0" err="1"/>
              <a:t>weight</a:t>
            </a:r>
            <a:r>
              <a:rPr lang="de-DE" sz="1100" dirty="0"/>
              <a:t> </a:t>
            </a:r>
            <a:r>
              <a:rPr lang="de-DE" sz="1100" dirty="0" err="1"/>
              <a:t>stable</a:t>
            </a:r>
            <a:r>
              <a:rPr lang="de-DE" sz="1100" dirty="0"/>
              <a:t> cancer patients with normal </a:t>
            </a:r>
            <a:r>
              <a:rPr lang="de-DE" sz="1100" dirty="0" err="1"/>
              <a:t>body</a:t>
            </a:r>
            <a:r>
              <a:rPr lang="de-DE" sz="1100" dirty="0"/>
              <a:t> </a:t>
            </a:r>
            <a:r>
              <a:rPr lang="de-DE" sz="1100" dirty="0" err="1"/>
              <a:t>weight</a:t>
            </a:r>
            <a:r>
              <a:rPr lang="de-DE" sz="1100" dirty="0"/>
              <a:t>. </a:t>
            </a:r>
            <a:r>
              <a:rPr lang="de-DE" sz="1100" dirty="0" err="1"/>
              <a:t>Eur</a:t>
            </a:r>
            <a:r>
              <a:rPr lang="de-DE" sz="1100" dirty="0"/>
              <a:t> J Clin Nutr 1999;53:740-5.</a:t>
            </a:r>
            <a:endParaRPr lang="en-US" sz="1100" dirty="0"/>
          </a:p>
        </p:txBody>
      </p:sp>
    </p:spTree>
    <p:extLst>
      <p:ext uri="{BB962C8B-B14F-4D97-AF65-F5344CB8AC3E}">
        <p14:creationId xmlns:p14="http://schemas.microsoft.com/office/powerpoint/2010/main" val="179991477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ußzeilenplatzhalter 2"/>
          <p:cNvSpPr>
            <a:spLocks noGrp="1"/>
          </p:cNvSpPr>
          <p:nvPr>
            <p:ph type="ftr" sz="quarter" idx="11"/>
          </p:nvPr>
        </p:nvSpPr>
        <p:spPr/>
        <p:txBody>
          <a:bodyPr/>
          <a:lstStyle/>
          <a:p>
            <a:r>
              <a:rPr lang="de-DE"/>
              <a:t>B. Braun Melsungen AG </a:t>
            </a:r>
            <a:endParaRPr lang="de-DE" dirty="0"/>
          </a:p>
        </p:txBody>
      </p:sp>
      <p:sp>
        <p:nvSpPr>
          <p:cNvPr id="4" name="Foliennummernplatzhalter 3"/>
          <p:cNvSpPr>
            <a:spLocks noGrp="1"/>
          </p:cNvSpPr>
          <p:nvPr>
            <p:ph type="sldNum" sz="quarter" idx="12"/>
          </p:nvPr>
        </p:nvSpPr>
        <p:spPr/>
        <p:txBody>
          <a:bodyPr/>
          <a:lstStyle/>
          <a:p>
            <a:fld id="{8D981D2A-10EE-45CA-B672-13EC15929D94}" type="slidenum">
              <a:rPr lang="de-DE" smtClean="0"/>
              <a:pPr/>
              <a:t>12</a:t>
            </a:fld>
            <a:endParaRPr lang="de-DE" dirty="0"/>
          </a:p>
        </p:txBody>
      </p:sp>
      <p:sp>
        <p:nvSpPr>
          <p:cNvPr id="15" name="Titel 14"/>
          <p:cNvSpPr>
            <a:spLocks noGrp="1"/>
          </p:cNvSpPr>
          <p:nvPr>
            <p:ph type="title"/>
          </p:nvPr>
        </p:nvSpPr>
        <p:spPr>
          <a:xfrm>
            <a:off x="1080000" y="657430"/>
            <a:ext cx="10798538" cy="863800"/>
          </a:xfrm>
        </p:spPr>
        <p:txBody>
          <a:bodyPr/>
          <a:lstStyle/>
          <a:p>
            <a:r>
              <a:rPr lang="de-DE" dirty="0"/>
              <a:t>Key </a:t>
            </a:r>
            <a:r>
              <a:rPr lang="de-DE" dirty="0" err="1"/>
              <a:t>points</a:t>
            </a:r>
            <a:r>
              <a:rPr lang="de-DE" dirty="0"/>
              <a:t> </a:t>
            </a:r>
            <a:r>
              <a:rPr lang="de-DE" dirty="0" err="1"/>
              <a:t>should</a:t>
            </a:r>
            <a:r>
              <a:rPr lang="de-DE" dirty="0"/>
              <a:t> </a:t>
            </a:r>
            <a:r>
              <a:rPr lang="de-DE" dirty="0" err="1"/>
              <a:t>be</a:t>
            </a:r>
            <a:r>
              <a:rPr lang="de-DE" dirty="0"/>
              <a:t> </a:t>
            </a:r>
            <a:r>
              <a:rPr lang="de-DE" dirty="0" err="1"/>
              <a:t>aiming</a:t>
            </a:r>
            <a:r>
              <a:rPr lang="de-DE" dirty="0"/>
              <a:t> </a:t>
            </a:r>
            <a:r>
              <a:rPr lang="de-DE" dirty="0" err="1"/>
              <a:t>for</a:t>
            </a:r>
            <a:endParaRPr lang="de-DE" dirty="0"/>
          </a:p>
        </p:txBody>
      </p:sp>
      <p:sp>
        <p:nvSpPr>
          <p:cNvPr id="10" name="Rectangle 5"/>
          <p:cNvSpPr>
            <a:spLocks noChangeArrowheads="1"/>
          </p:cNvSpPr>
          <p:nvPr/>
        </p:nvSpPr>
        <p:spPr bwMode="auto">
          <a:xfrm>
            <a:off x="1884464" y="2024844"/>
            <a:ext cx="8388000" cy="723933"/>
          </a:xfrm>
          <a:prstGeom prst="rect">
            <a:avLst/>
          </a:prstGeom>
          <a:solidFill>
            <a:srgbClr val="F2F2F2"/>
          </a:solidFill>
          <a:ln w="9525">
            <a:noFill/>
            <a:miter lim="800000"/>
            <a:headEnd/>
            <a:tailEnd/>
          </a:ln>
          <a:effectLst/>
        </p:spPr>
        <p:txBody>
          <a:bodyPr wrap="square" lIns="360000" anchor="ctr">
            <a:prstTxWarp prst="textNoShape">
              <a:avLst/>
            </a:prstTxWarp>
            <a:noAutofit/>
          </a:bodyPr>
          <a:lstStyle/>
          <a:p>
            <a:r>
              <a:rPr lang="en-US" sz="1800" dirty="0"/>
              <a:t>Screening and assessment is important</a:t>
            </a:r>
          </a:p>
        </p:txBody>
      </p:sp>
      <p:sp>
        <p:nvSpPr>
          <p:cNvPr id="12" name="Rectangle 5"/>
          <p:cNvSpPr>
            <a:spLocks noChangeArrowheads="1"/>
          </p:cNvSpPr>
          <p:nvPr/>
        </p:nvSpPr>
        <p:spPr bwMode="auto">
          <a:xfrm>
            <a:off x="1884464" y="2888940"/>
            <a:ext cx="8388000" cy="723933"/>
          </a:xfrm>
          <a:prstGeom prst="rect">
            <a:avLst/>
          </a:prstGeom>
          <a:solidFill>
            <a:srgbClr val="F2F2F2"/>
          </a:solidFill>
          <a:ln w="9525">
            <a:noFill/>
            <a:miter lim="800000"/>
            <a:headEnd/>
            <a:tailEnd/>
          </a:ln>
          <a:effectLst/>
        </p:spPr>
        <p:txBody>
          <a:bodyPr wrap="square" lIns="360000" anchor="ctr">
            <a:prstTxWarp prst="textNoShape">
              <a:avLst/>
            </a:prstTxWarp>
            <a:noAutofit/>
          </a:bodyPr>
          <a:lstStyle/>
          <a:p>
            <a:r>
              <a:rPr lang="en-US" sz="1700" dirty="0"/>
              <a:t>Energy between 25-30 kcal/kg/d</a:t>
            </a:r>
            <a:endParaRPr lang="de-DE" sz="1700" spc="50" noProof="1"/>
          </a:p>
        </p:txBody>
      </p:sp>
      <p:sp>
        <p:nvSpPr>
          <p:cNvPr id="14" name="Rectangle 5"/>
          <p:cNvSpPr>
            <a:spLocks noChangeArrowheads="1"/>
          </p:cNvSpPr>
          <p:nvPr/>
        </p:nvSpPr>
        <p:spPr bwMode="auto">
          <a:xfrm>
            <a:off x="1884464" y="3717032"/>
            <a:ext cx="8388000" cy="723933"/>
          </a:xfrm>
          <a:prstGeom prst="rect">
            <a:avLst/>
          </a:prstGeom>
          <a:solidFill>
            <a:srgbClr val="F2F2F2"/>
          </a:solidFill>
          <a:ln w="9525">
            <a:noFill/>
            <a:miter lim="800000"/>
            <a:headEnd/>
            <a:tailEnd/>
          </a:ln>
          <a:effectLst/>
        </p:spPr>
        <p:txBody>
          <a:bodyPr wrap="square" lIns="360000" anchor="ctr">
            <a:prstTxWarp prst="textNoShape">
              <a:avLst/>
            </a:prstTxWarp>
            <a:noAutofit/>
          </a:bodyPr>
          <a:lstStyle/>
          <a:p>
            <a:pPr>
              <a:spcAft>
                <a:spcPts val="0"/>
              </a:spcAft>
            </a:pPr>
            <a:r>
              <a:rPr lang="en-US" sz="1700" dirty="0"/>
              <a:t>Protein &gt; 1 g/kg/d if possible up to 1,5 g/kg/d</a:t>
            </a:r>
            <a:endParaRPr lang="de-DE" sz="1700" spc="50" noProof="1"/>
          </a:p>
        </p:txBody>
      </p:sp>
      <p:sp>
        <p:nvSpPr>
          <p:cNvPr id="2" name="Rechteck 1"/>
          <p:cNvSpPr/>
          <p:nvPr/>
        </p:nvSpPr>
        <p:spPr bwMode="gray">
          <a:xfrm>
            <a:off x="1080000" y="2024844"/>
            <a:ext cx="655408" cy="723933"/>
          </a:xfrm>
          <a:prstGeom prst="rect">
            <a:avLst/>
          </a:prstGeom>
          <a:solidFill>
            <a:srgbClr val="5186AA"/>
          </a:solidFill>
          <a:ln w="254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2400" dirty="0">
                <a:solidFill>
                  <a:schemeClr val="bg1"/>
                </a:solidFill>
                <a:latin typeface="Arial" panose="020B0604020202020204" pitchFamily="34" charset="0"/>
                <a:cs typeface="Arial" panose="020B0604020202020204" pitchFamily="34" charset="0"/>
              </a:rPr>
              <a:t>1</a:t>
            </a:r>
          </a:p>
        </p:txBody>
      </p:sp>
      <p:sp>
        <p:nvSpPr>
          <p:cNvPr id="18" name="Rechteck 17"/>
          <p:cNvSpPr/>
          <p:nvPr/>
        </p:nvSpPr>
        <p:spPr bwMode="gray">
          <a:xfrm>
            <a:off x="1080000" y="2888940"/>
            <a:ext cx="655408" cy="723933"/>
          </a:xfrm>
          <a:prstGeom prst="rect">
            <a:avLst/>
          </a:prstGeom>
          <a:solidFill>
            <a:srgbClr val="5186AA"/>
          </a:solidFill>
          <a:ln w="254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2400" dirty="0">
                <a:solidFill>
                  <a:schemeClr val="bg1"/>
                </a:solidFill>
                <a:latin typeface="Arial" panose="020B0604020202020204" pitchFamily="34" charset="0"/>
                <a:cs typeface="Arial" panose="020B0604020202020204" pitchFamily="34" charset="0"/>
              </a:rPr>
              <a:t>2</a:t>
            </a:r>
          </a:p>
        </p:txBody>
      </p:sp>
      <p:sp>
        <p:nvSpPr>
          <p:cNvPr id="19" name="Rechteck 18"/>
          <p:cNvSpPr/>
          <p:nvPr/>
        </p:nvSpPr>
        <p:spPr bwMode="gray">
          <a:xfrm>
            <a:off x="1080000" y="3717032"/>
            <a:ext cx="655408" cy="723933"/>
          </a:xfrm>
          <a:prstGeom prst="rect">
            <a:avLst/>
          </a:prstGeom>
          <a:solidFill>
            <a:srgbClr val="5186AA"/>
          </a:solidFill>
          <a:ln w="254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2400" dirty="0">
                <a:solidFill>
                  <a:schemeClr val="bg1"/>
                </a:solidFill>
                <a:latin typeface="Arial" panose="020B0604020202020204" pitchFamily="34" charset="0"/>
                <a:cs typeface="Arial" panose="020B0604020202020204" pitchFamily="34" charset="0"/>
              </a:rPr>
              <a:t>3</a:t>
            </a:r>
          </a:p>
        </p:txBody>
      </p:sp>
      <p:sp>
        <p:nvSpPr>
          <p:cNvPr id="13" name="Rectangle 5"/>
          <p:cNvSpPr>
            <a:spLocks noChangeArrowheads="1"/>
          </p:cNvSpPr>
          <p:nvPr/>
        </p:nvSpPr>
        <p:spPr bwMode="auto">
          <a:xfrm>
            <a:off x="1884464" y="4581128"/>
            <a:ext cx="8388000" cy="723933"/>
          </a:xfrm>
          <a:prstGeom prst="rect">
            <a:avLst/>
          </a:prstGeom>
          <a:solidFill>
            <a:srgbClr val="F2F2F2"/>
          </a:solidFill>
          <a:ln w="9525">
            <a:noFill/>
            <a:miter lim="800000"/>
            <a:headEnd/>
            <a:tailEnd/>
          </a:ln>
          <a:effectLst/>
        </p:spPr>
        <p:txBody>
          <a:bodyPr wrap="square" lIns="360000" anchor="ctr">
            <a:prstTxWarp prst="textNoShape">
              <a:avLst/>
            </a:prstTxWarp>
            <a:noAutofit/>
          </a:bodyPr>
          <a:lstStyle/>
          <a:p>
            <a:pPr>
              <a:spcAft>
                <a:spcPts val="0"/>
              </a:spcAft>
            </a:pPr>
            <a:r>
              <a:rPr lang="en-US" sz="1700" dirty="0"/>
              <a:t>Supply of Vitamins and Minerals</a:t>
            </a:r>
            <a:endParaRPr lang="de-DE" sz="1700" spc="50" noProof="1"/>
          </a:p>
        </p:txBody>
      </p:sp>
      <p:sp>
        <p:nvSpPr>
          <p:cNvPr id="16" name="Rechteck 15"/>
          <p:cNvSpPr/>
          <p:nvPr/>
        </p:nvSpPr>
        <p:spPr bwMode="gray">
          <a:xfrm>
            <a:off x="1080000" y="4581128"/>
            <a:ext cx="655408" cy="723933"/>
          </a:xfrm>
          <a:prstGeom prst="rect">
            <a:avLst/>
          </a:prstGeom>
          <a:solidFill>
            <a:srgbClr val="5186AA"/>
          </a:solidFill>
          <a:ln w="254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2400" dirty="0">
                <a:solidFill>
                  <a:schemeClr val="bg1"/>
                </a:solidFill>
                <a:latin typeface="Arial" panose="020B0604020202020204" pitchFamily="34" charset="0"/>
                <a:cs typeface="Arial" panose="020B0604020202020204" pitchFamily="34" charset="0"/>
              </a:rPr>
              <a:t>4</a:t>
            </a:r>
          </a:p>
        </p:txBody>
      </p:sp>
      <p:sp>
        <p:nvSpPr>
          <p:cNvPr id="20" name="Rectangle 5"/>
          <p:cNvSpPr>
            <a:spLocks noChangeArrowheads="1"/>
          </p:cNvSpPr>
          <p:nvPr/>
        </p:nvSpPr>
        <p:spPr bwMode="auto">
          <a:xfrm>
            <a:off x="1884464" y="5477375"/>
            <a:ext cx="8388000" cy="723933"/>
          </a:xfrm>
          <a:prstGeom prst="rect">
            <a:avLst/>
          </a:prstGeom>
          <a:solidFill>
            <a:srgbClr val="F2F2F2"/>
          </a:solidFill>
          <a:ln w="9525">
            <a:noFill/>
            <a:miter lim="800000"/>
            <a:headEnd/>
            <a:tailEnd/>
          </a:ln>
          <a:effectLst/>
        </p:spPr>
        <p:txBody>
          <a:bodyPr wrap="square" lIns="360000" anchor="ctr">
            <a:prstTxWarp prst="textNoShape">
              <a:avLst/>
            </a:prstTxWarp>
            <a:noAutofit/>
          </a:bodyPr>
          <a:lstStyle/>
          <a:p>
            <a:pPr>
              <a:spcAft>
                <a:spcPts val="0"/>
              </a:spcAft>
            </a:pPr>
            <a:r>
              <a:rPr lang="en-US" sz="1700" dirty="0"/>
              <a:t>Increase ratio of energy from fat to energy from carbohydrates</a:t>
            </a:r>
            <a:endParaRPr lang="de-DE" sz="1700" spc="50" noProof="1"/>
          </a:p>
        </p:txBody>
      </p:sp>
      <p:sp>
        <p:nvSpPr>
          <p:cNvPr id="21" name="Rechteck 20"/>
          <p:cNvSpPr/>
          <p:nvPr/>
        </p:nvSpPr>
        <p:spPr bwMode="gray">
          <a:xfrm>
            <a:off x="1080000" y="5477375"/>
            <a:ext cx="655408" cy="723933"/>
          </a:xfrm>
          <a:prstGeom prst="rect">
            <a:avLst/>
          </a:prstGeom>
          <a:solidFill>
            <a:srgbClr val="5186AA"/>
          </a:solidFill>
          <a:ln w="254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2400" dirty="0">
                <a:solidFill>
                  <a:schemeClr val="bg1"/>
                </a:solidFill>
                <a:latin typeface="Arial" panose="020B0604020202020204" pitchFamily="34" charset="0"/>
                <a:cs typeface="Arial" panose="020B0604020202020204" pitchFamily="34" charset="0"/>
              </a:rPr>
              <a:t>5</a:t>
            </a:r>
          </a:p>
        </p:txBody>
      </p:sp>
    </p:spTree>
    <p:extLst>
      <p:ext uri="{BB962C8B-B14F-4D97-AF65-F5344CB8AC3E}">
        <p14:creationId xmlns:p14="http://schemas.microsoft.com/office/powerpoint/2010/main" val="239531952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Grafik 2">
            <a:extLst>
              <a:ext uri="{FF2B5EF4-FFF2-40B4-BE49-F238E27FC236}">
                <a16:creationId xmlns:a16="http://schemas.microsoft.com/office/drawing/2014/main" id="{547BFEFF-9B7E-AE4C-B1A1-AEC23A408954}"/>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t="5181" b="10915"/>
          <a:stretch/>
        </p:blipFill>
        <p:spPr>
          <a:xfrm>
            <a:off x="-52998" y="0"/>
            <a:ext cx="12244997" cy="6858000"/>
          </a:xfrm>
          <a:prstGeom prst="rect">
            <a:avLst/>
          </a:prstGeom>
        </p:spPr>
      </p:pic>
      <p:sp>
        <p:nvSpPr>
          <p:cNvPr id="4" name="Textplatzhalter 4">
            <a:extLst>
              <a:ext uri="{FF2B5EF4-FFF2-40B4-BE49-F238E27FC236}">
                <a16:creationId xmlns:a16="http://schemas.microsoft.com/office/drawing/2014/main" id="{073980EC-E784-B948-B58A-16122E0910ED}"/>
              </a:ext>
            </a:extLst>
          </p:cNvPr>
          <p:cNvSpPr txBox="1">
            <a:spLocks/>
          </p:cNvSpPr>
          <p:nvPr>
            <p:custDataLst>
              <p:tags r:id="rId2"/>
            </p:custDataLst>
          </p:nvPr>
        </p:nvSpPr>
        <p:spPr>
          <a:xfrm>
            <a:off x="-50297" y="0"/>
            <a:ext cx="2340000" cy="6858000"/>
          </a:xfrm>
          <a:prstGeom prst="rect">
            <a:avLst/>
          </a:prstGeom>
          <a:solidFill>
            <a:srgbClr val="5186AA"/>
          </a:solidFill>
        </p:spPr>
        <p:txBody>
          <a:bodyPr vert="horz" lIns="180000" tIns="450000" rIns="252000" bIns="450000" rtlCol="0" anchor="t" anchorCtr="0">
            <a:noAutofit/>
          </a:bodyPr>
          <a:lstStyle>
            <a:lvl1pPr marL="0" indent="0" algn="r" defTabSz="1088776" rtl="0" eaLnBrk="1" latinLnBrk="0" hangingPunct="1">
              <a:spcBef>
                <a:spcPts val="0"/>
              </a:spcBef>
              <a:spcAft>
                <a:spcPts val="0"/>
              </a:spcAft>
              <a:buFontTx/>
              <a:buNone/>
              <a:defRPr sz="1800" kern="1200">
                <a:solidFill>
                  <a:schemeClr val="bg1"/>
                </a:solidFill>
                <a:latin typeface="Arial" panose="020B0604020202020204" pitchFamily="34" charset="0"/>
                <a:ea typeface="+mn-ea"/>
                <a:cs typeface="Arial" panose="020B0604020202020204" pitchFamily="34" charset="0"/>
              </a:defRPr>
            </a:lvl1pPr>
            <a:lvl2pPr marL="360000" indent="-360000" algn="r" defTabSz="1088776" rtl="0" eaLnBrk="1" latinLnBrk="0" hangingPunct="1">
              <a:spcBef>
                <a:spcPts val="1000"/>
              </a:spcBef>
              <a:spcAft>
                <a:spcPts val="0"/>
              </a:spcAft>
              <a:buFont typeface="Wingdings" panose="05000000000000000000" pitchFamily="2" charset="2"/>
              <a:buChar char="§"/>
              <a:defRPr sz="1800" kern="1200">
                <a:solidFill>
                  <a:schemeClr val="bg1"/>
                </a:solidFill>
                <a:latin typeface="Arial" panose="020B0604020202020204" pitchFamily="34" charset="0"/>
                <a:ea typeface="+mn-ea"/>
                <a:cs typeface="Arial" panose="020B0604020202020204" pitchFamily="34" charset="0"/>
              </a:defRPr>
            </a:lvl2pPr>
            <a:lvl3pPr marL="360000" indent="0" algn="r" defTabSz="1088776" rtl="0" eaLnBrk="1" latinLnBrk="0" hangingPunct="1">
              <a:spcBef>
                <a:spcPts val="1000"/>
              </a:spcBef>
              <a:spcAft>
                <a:spcPts val="0"/>
              </a:spcAft>
              <a:buFontTx/>
              <a:buNone/>
              <a:defRPr sz="1800" kern="1200">
                <a:solidFill>
                  <a:schemeClr val="bg1"/>
                </a:solidFill>
                <a:latin typeface="Arial" panose="020B0604020202020204" pitchFamily="34" charset="0"/>
                <a:ea typeface="+mn-ea"/>
                <a:cs typeface="Arial" panose="020B0604020202020204" pitchFamily="34" charset="0"/>
              </a:defRPr>
            </a:lvl3pPr>
            <a:lvl4pPr marL="720000" indent="-360000" algn="r" defTabSz="1088776" rtl="0" eaLnBrk="1" latinLnBrk="0" hangingPunct="1">
              <a:spcBef>
                <a:spcPts val="1000"/>
              </a:spcBef>
              <a:spcAft>
                <a:spcPts val="0"/>
              </a:spcAft>
              <a:buFont typeface="Wingdings" panose="05000000000000000000" pitchFamily="2" charset="2"/>
              <a:buChar char="§"/>
              <a:defRPr sz="1800" kern="1200">
                <a:solidFill>
                  <a:schemeClr val="bg1"/>
                </a:solidFill>
                <a:latin typeface="Arial" panose="020B0604020202020204" pitchFamily="34" charset="0"/>
                <a:ea typeface="+mn-ea"/>
                <a:cs typeface="Arial" panose="020B0604020202020204" pitchFamily="34" charset="0"/>
              </a:defRPr>
            </a:lvl4pPr>
            <a:lvl5pPr marL="720000" indent="0" algn="r" defTabSz="1088776" rtl="0" eaLnBrk="1" latinLnBrk="0" hangingPunct="1">
              <a:spcBef>
                <a:spcPts val="1000"/>
              </a:spcBef>
              <a:spcAft>
                <a:spcPts val="0"/>
              </a:spcAft>
              <a:buFontTx/>
              <a:buNone/>
              <a:defRPr sz="1800" kern="1200">
                <a:solidFill>
                  <a:schemeClr val="bg1"/>
                </a:solidFill>
                <a:latin typeface="Arial" panose="020B0604020202020204" pitchFamily="34" charset="0"/>
                <a:ea typeface="+mn-ea"/>
                <a:cs typeface="Arial" panose="020B0604020202020204" pitchFamily="34" charset="0"/>
              </a:defRPr>
            </a:lvl5pPr>
            <a:lvl6pPr marL="720000" indent="0" algn="l" defTabSz="1088776" rtl="0" eaLnBrk="1" latinLnBrk="0" hangingPunct="1">
              <a:spcBef>
                <a:spcPts val="1000"/>
              </a:spcBef>
              <a:spcAft>
                <a:spcPts val="0"/>
              </a:spcAft>
              <a:buFont typeface="Arial" panose="020B0604020202020204" pitchFamily="34" charset="0"/>
              <a:buNone/>
              <a:defRPr sz="1800" kern="1200">
                <a:solidFill>
                  <a:schemeClr val="tx1"/>
                </a:solidFill>
                <a:latin typeface="+mn-lt"/>
                <a:ea typeface="+mn-ea"/>
                <a:cs typeface="+mn-cs"/>
              </a:defRPr>
            </a:lvl6pPr>
            <a:lvl7pPr marL="720000" indent="0" algn="l" defTabSz="1088776" rtl="0" eaLnBrk="1" latinLnBrk="0" hangingPunct="1">
              <a:spcBef>
                <a:spcPts val="1000"/>
              </a:spcBef>
              <a:spcAft>
                <a:spcPts val="0"/>
              </a:spcAft>
              <a:buFont typeface="Arial" panose="020B0604020202020204" pitchFamily="34" charset="0"/>
              <a:buNone/>
              <a:defRPr sz="1800" kern="1200">
                <a:solidFill>
                  <a:schemeClr val="tx1"/>
                </a:solidFill>
                <a:latin typeface="+mn-lt"/>
                <a:ea typeface="+mn-ea"/>
                <a:cs typeface="+mn-cs"/>
              </a:defRPr>
            </a:lvl7pPr>
            <a:lvl8pPr marL="720000" indent="0" algn="l" defTabSz="1088776" rtl="0" eaLnBrk="1" latinLnBrk="0" hangingPunct="1">
              <a:spcBef>
                <a:spcPts val="1000"/>
              </a:spcBef>
              <a:spcAft>
                <a:spcPts val="0"/>
              </a:spcAft>
              <a:buFont typeface="Arial" panose="020B0604020202020204" pitchFamily="34" charset="0"/>
              <a:buNone/>
              <a:defRPr sz="1800" kern="1200">
                <a:solidFill>
                  <a:schemeClr val="tx1"/>
                </a:solidFill>
                <a:latin typeface="+mn-lt"/>
                <a:ea typeface="+mn-ea"/>
                <a:cs typeface="+mn-cs"/>
              </a:defRPr>
            </a:lvl8pPr>
            <a:lvl9pPr marL="720000" indent="0" algn="l" defTabSz="1088776" rtl="0" eaLnBrk="1" latinLnBrk="0" hangingPunct="1">
              <a:spcBef>
                <a:spcPts val="1000"/>
              </a:spcBef>
              <a:spcAft>
                <a:spcPts val="0"/>
              </a:spcAft>
              <a:buFont typeface="Arial" panose="020B0604020202020204" pitchFamily="34" charset="0"/>
              <a:buNone/>
              <a:defRPr sz="1800" kern="1200" baseline="0">
                <a:solidFill>
                  <a:schemeClr val="tx1"/>
                </a:solidFill>
                <a:latin typeface="+mn-lt"/>
                <a:ea typeface="+mn-ea"/>
                <a:cs typeface="+mn-cs"/>
              </a:defRPr>
            </a:lvl9pPr>
          </a:lstStyle>
          <a:p>
            <a:pPr algn="l"/>
            <a:r>
              <a:rPr lang="en-US" b="1" dirty="0"/>
              <a:t>CLINICAL QUESTION:</a:t>
            </a:r>
          </a:p>
          <a:p>
            <a:pPr algn="l"/>
            <a:endParaRPr lang="en-US" dirty="0"/>
          </a:p>
          <a:p>
            <a:pPr algn="l"/>
            <a:r>
              <a:rPr lang="en-US" dirty="0"/>
              <a:t>Oral Nutrition</a:t>
            </a:r>
          </a:p>
          <a:p>
            <a:pPr algn="l"/>
            <a:r>
              <a:rPr lang="en-US" dirty="0"/>
              <a:t>Enteral Nutrition</a:t>
            </a:r>
          </a:p>
          <a:p>
            <a:pPr algn="l"/>
            <a:r>
              <a:rPr lang="en-US" dirty="0"/>
              <a:t>Parenteral Nutrition</a:t>
            </a:r>
          </a:p>
        </p:txBody>
      </p:sp>
      <p:sp>
        <p:nvSpPr>
          <p:cNvPr id="5" name="Dreieck 4">
            <a:extLst>
              <a:ext uri="{FF2B5EF4-FFF2-40B4-BE49-F238E27FC236}">
                <a16:creationId xmlns:a16="http://schemas.microsoft.com/office/drawing/2014/main" id="{92CADB9D-3E2A-994F-836F-469519BBB6CC}"/>
              </a:ext>
            </a:extLst>
          </p:cNvPr>
          <p:cNvSpPr/>
          <p:nvPr/>
        </p:nvSpPr>
        <p:spPr bwMode="gray">
          <a:xfrm rot="5400000">
            <a:off x="2008564" y="1611780"/>
            <a:ext cx="1082084" cy="540060"/>
          </a:xfrm>
          <a:prstGeom prst="triangle">
            <a:avLst/>
          </a:prstGeom>
          <a:solidFill>
            <a:srgbClr val="5186AA"/>
          </a:solidFill>
          <a:ln w="254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600" dirty="0">
              <a:solidFill>
                <a:schemeClr val="tx1"/>
              </a:solidFill>
              <a:latin typeface="Arial" panose="020B0604020202020204" pitchFamily="34" charset="0"/>
              <a:cs typeface="Arial" panose="020B0604020202020204" pitchFamily="34" charset="0"/>
            </a:endParaRPr>
          </a:p>
        </p:txBody>
      </p:sp>
    </p:spTree>
    <p:custDataLst>
      <p:tags r:id="rId1"/>
    </p:custDataLst>
    <p:extLst>
      <p:ext uri="{BB962C8B-B14F-4D97-AF65-F5344CB8AC3E}">
        <p14:creationId xmlns:p14="http://schemas.microsoft.com/office/powerpoint/2010/main" val="125017161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ußzeilenplatzhalter 1"/>
          <p:cNvSpPr>
            <a:spLocks noGrp="1"/>
          </p:cNvSpPr>
          <p:nvPr>
            <p:ph type="ftr" sz="quarter" idx="11"/>
          </p:nvPr>
        </p:nvSpPr>
        <p:spPr/>
        <p:txBody>
          <a:bodyPr/>
          <a:lstStyle/>
          <a:p>
            <a:r>
              <a:rPr lang="de-DE"/>
              <a:t>B. Braun Melsungen AG </a:t>
            </a:r>
            <a:endParaRPr lang="de-DE" dirty="0"/>
          </a:p>
        </p:txBody>
      </p:sp>
      <p:sp>
        <p:nvSpPr>
          <p:cNvPr id="3" name="Foliennummernplatzhalter 2"/>
          <p:cNvSpPr>
            <a:spLocks noGrp="1"/>
          </p:cNvSpPr>
          <p:nvPr>
            <p:ph type="sldNum" sz="quarter" idx="12"/>
          </p:nvPr>
        </p:nvSpPr>
        <p:spPr/>
        <p:txBody>
          <a:bodyPr/>
          <a:lstStyle/>
          <a:p>
            <a:fld id="{8D981D2A-10EE-45CA-B672-13EC15929D94}" type="slidenum">
              <a:rPr lang="de-DE" smtClean="0"/>
              <a:pPr/>
              <a:t>14</a:t>
            </a:fld>
            <a:endParaRPr lang="de-DE" dirty="0"/>
          </a:p>
        </p:txBody>
      </p:sp>
      <p:sp>
        <p:nvSpPr>
          <p:cNvPr id="9" name="Rectangle 3">
            <a:extLst>
              <a:ext uri="{FF2B5EF4-FFF2-40B4-BE49-F238E27FC236}">
                <a16:creationId xmlns:a16="http://schemas.microsoft.com/office/drawing/2014/main" id="{777DC695-B252-8C4F-8536-822E5115D3C3}"/>
              </a:ext>
            </a:extLst>
          </p:cNvPr>
          <p:cNvSpPr txBox="1">
            <a:spLocks noChangeArrowheads="1"/>
          </p:cNvSpPr>
          <p:nvPr/>
        </p:nvSpPr>
        <p:spPr bwMode="gray">
          <a:xfrm>
            <a:off x="1080000" y="1083869"/>
            <a:ext cx="8388000" cy="724951"/>
          </a:xfrm>
          <a:prstGeom prst="rect">
            <a:avLst/>
          </a:prstGeom>
          <a:solidFill>
            <a:srgbClr val="F2F2F2"/>
          </a:solidFill>
          <a:ln w="9525">
            <a:noFill/>
            <a:miter lim="800000"/>
            <a:headEnd/>
            <a:tailEnd/>
          </a:ln>
        </p:spPr>
        <p:txBody>
          <a:bodyPr vert="horz" wrap="square" lIns="0" tIns="0" rIns="0" bIns="0" numCol="1" anchor="ctr" anchorCtr="0" compatLnSpc="1">
            <a:prstTxWarp prst="textNoShape">
              <a:avLst/>
            </a:prstTxWarp>
          </a:bodyPr>
          <a:lstStyle/>
          <a:p>
            <a:pPr marL="108000" lvl="1" defTabSz="257175">
              <a:spcBef>
                <a:spcPts val="600"/>
              </a:spcBef>
              <a:spcAft>
                <a:spcPts val="400"/>
              </a:spcAft>
              <a:defRPr/>
            </a:pPr>
            <a:r>
              <a:rPr lang="en-US" sz="1400" dirty="0"/>
              <a:t>It is recommend to increase oral intake in cancer patients who are able to eat but are malnourished or at risk of malnutrition. This includes dietary advice, the treatment of symptoms and derangements impairing food intake (nutrition impact symptoms), and offering oral nutritional supplements (ONS).</a:t>
            </a:r>
            <a:endParaRPr lang="en-US" sz="1400" b="1" dirty="0"/>
          </a:p>
        </p:txBody>
      </p:sp>
      <p:sp>
        <p:nvSpPr>
          <p:cNvPr id="10" name="Rectangle 5">
            <a:extLst>
              <a:ext uri="{FF2B5EF4-FFF2-40B4-BE49-F238E27FC236}">
                <a16:creationId xmlns:a16="http://schemas.microsoft.com/office/drawing/2014/main" id="{F3470630-87A3-2F4F-A727-A3D3C90BF993}"/>
              </a:ext>
            </a:extLst>
          </p:cNvPr>
          <p:cNvSpPr>
            <a:spLocks noChangeArrowheads="1"/>
          </p:cNvSpPr>
          <p:nvPr/>
        </p:nvSpPr>
        <p:spPr bwMode="auto">
          <a:xfrm>
            <a:off x="1080000" y="720000"/>
            <a:ext cx="8388000" cy="356954"/>
          </a:xfrm>
          <a:prstGeom prst="rect">
            <a:avLst/>
          </a:prstGeom>
          <a:solidFill>
            <a:srgbClr val="5186AA"/>
          </a:solidFill>
          <a:ln w="9525">
            <a:noFill/>
            <a:miter lim="800000"/>
            <a:headEnd/>
            <a:tailEnd/>
          </a:ln>
          <a:effectLst/>
        </p:spPr>
        <p:txBody>
          <a:bodyPr wrap="square" anchor="ctr">
            <a:prstTxWarp prst="textNoShape">
              <a:avLst/>
            </a:prstTxWarp>
            <a:noAutofit/>
          </a:bodyPr>
          <a:lstStyle/>
          <a:p>
            <a:r>
              <a:rPr lang="de-DE" sz="1800" dirty="0">
                <a:solidFill>
                  <a:schemeClr val="bg1"/>
                </a:solidFill>
              </a:rPr>
              <a:t>ORAL INTAKE IN CANCER PATIENTS</a:t>
            </a:r>
          </a:p>
        </p:txBody>
      </p:sp>
      <p:sp>
        <p:nvSpPr>
          <p:cNvPr id="11" name="Rectangle 3">
            <a:extLst>
              <a:ext uri="{FF2B5EF4-FFF2-40B4-BE49-F238E27FC236}">
                <a16:creationId xmlns:a16="http://schemas.microsoft.com/office/drawing/2014/main" id="{4E789276-2679-5C4F-9892-D48B0833CE1B}"/>
              </a:ext>
            </a:extLst>
          </p:cNvPr>
          <p:cNvSpPr txBox="1">
            <a:spLocks noChangeArrowheads="1"/>
          </p:cNvSpPr>
          <p:nvPr/>
        </p:nvSpPr>
        <p:spPr bwMode="gray">
          <a:xfrm>
            <a:off x="1080000" y="2308005"/>
            <a:ext cx="8388000" cy="578298"/>
          </a:xfrm>
          <a:prstGeom prst="rect">
            <a:avLst/>
          </a:prstGeom>
          <a:solidFill>
            <a:srgbClr val="F2F2F2"/>
          </a:solidFill>
          <a:ln w="9525">
            <a:noFill/>
            <a:miter lim="800000"/>
            <a:headEnd/>
            <a:tailEnd/>
          </a:ln>
        </p:spPr>
        <p:txBody>
          <a:bodyPr vert="horz" wrap="square" lIns="0" tIns="0" rIns="0" bIns="0" numCol="1" anchor="ctr" anchorCtr="0" compatLnSpc="1">
            <a:prstTxWarp prst="textNoShape">
              <a:avLst/>
            </a:prstTxWarp>
          </a:bodyPr>
          <a:lstStyle/>
          <a:p>
            <a:pPr marL="108000" lvl="1" defTabSz="257175">
              <a:spcBef>
                <a:spcPts val="600"/>
              </a:spcBef>
              <a:spcAft>
                <a:spcPts val="400"/>
              </a:spcAft>
              <a:defRPr/>
            </a:pPr>
            <a:r>
              <a:rPr lang="en-US" sz="1400" dirty="0" err="1"/>
              <a:t>Strenght</a:t>
            </a:r>
            <a:r>
              <a:rPr lang="en-US" sz="1400" dirty="0"/>
              <a:t> of recommendation strong – Level of evidence moderate - consensus</a:t>
            </a:r>
          </a:p>
        </p:txBody>
      </p:sp>
      <p:sp>
        <p:nvSpPr>
          <p:cNvPr id="12" name="Rectangle 5">
            <a:extLst>
              <a:ext uri="{FF2B5EF4-FFF2-40B4-BE49-F238E27FC236}">
                <a16:creationId xmlns:a16="http://schemas.microsoft.com/office/drawing/2014/main" id="{D0D7B8B4-500B-5646-9B1C-247C138F9662}"/>
              </a:ext>
            </a:extLst>
          </p:cNvPr>
          <p:cNvSpPr>
            <a:spLocks noChangeArrowheads="1"/>
          </p:cNvSpPr>
          <p:nvPr/>
        </p:nvSpPr>
        <p:spPr bwMode="auto">
          <a:xfrm>
            <a:off x="1080000" y="1952836"/>
            <a:ext cx="8388000" cy="356954"/>
          </a:xfrm>
          <a:prstGeom prst="rect">
            <a:avLst/>
          </a:prstGeom>
          <a:solidFill>
            <a:srgbClr val="5186AA"/>
          </a:solidFill>
          <a:ln w="9525">
            <a:noFill/>
            <a:miter lim="800000"/>
            <a:headEnd/>
            <a:tailEnd/>
          </a:ln>
          <a:effectLst/>
        </p:spPr>
        <p:txBody>
          <a:bodyPr wrap="square" anchor="ctr">
            <a:prstTxWarp prst="textNoShape">
              <a:avLst/>
            </a:prstTxWarp>
            <a:noAutofit/>
          </a:bodyPr>
          <a:lstStyle/>
          <a:p>
            <a:r>
              <a:rPr lang="de-DE" sz="1800" dirty="0">
                <a:solidFill>
                  <a:schemeClr val="bg1"/>
                </a:solidFill>
                <a:latin typeface="+mn-lt"/>
              </a:rPr>
              <a:t>GRADE OF RECOMMENDATION</a:t>
            </a:r>
          </a:p>
        </p:txBody>
      </p:sp>
      <p:sp>
        <p:nvSpPr>
          <p:cNvPr id="21" name="Rectangle 3">
            <a:extLst>
              <a:ext uri="{FF2B5EF4-FFF2-40B4-BE49-F238E27FC236}">
                <a16:creationId xmlns:a16="http://schemas.microsoft.com/office/drawing/2014/main" id="{268DB8FC-52F2-F346-BFB1-E31CF3652F5D}"/>
              </a:ext>
            </a:extLst>
          </p:cNvPr>
          <p:cNvSpPr txBox="1">
            <a:spLocks noChangeArrowheads="1"/>
          </p:cNvSpPr>
          <p:nvPr/>
        </p:nvSpPr>
        <p:spPr bwMode="gray">
          <a:xfrm>
            <a:off x="1080000" y="3388124"/>
            <a:ext cx="8388000" cy="2235989"/>
          </a:xfrm>
          <a:prstGeom prst="rect">
            <a:avLst/>
          </a:prstGeom>
          <a:solidFill>
            <a:srgbClr val="F2F2F2"/>
          </a:solidFill>
          <a:ln w="9525">
            <a:noFill/>
            <a:miter lim="800000"/>
            <a:headEnd/>
            <a:tailEnd/>
          </a:ln>
        </p:spPr>
        <p:txBody>
          <a:bodyPr vert="horz" wrap="square" lIns="0" tIns="0" rIns="0" bIns="0" numCol="1" anchor="ctr" anchorCtr="0" compatLnSpc="1">
            <a:prstTxWarp prst="textNoShape">
              <a:avLst/>
            </a:prstTxWarp>
          </a:bodyPr>
          <a:lstStyle/>
          <a:p>
            <a:pPr marL="108000" lvl="1" defTabSz="257175">
              <a:spcBef>
                <a:spcPts val="600"/>
              </a:spcBef>
              <a:spcAft>
                <a:spcPts val="400"/>
              </a:spcAft>
              <a:defRPr/>
            </a:pPr>
            <a:r>
              <a:rPr lang="en-US" sz="1400" dirty="0"/>
              <a:t>Nutritional therapy should preferably be initiated when patients are not yet severely malnourished. The first form of nutritional support should be nutrition counseling to help manage symptoms and encourage the intake of protein- and energy-rich foods and fluids that are well tolerated; a diet enriched in energy and protein is the preferred way to maintain or improve nutritional status. </a:t>
            </a:r>
          </a:p>
          <a:p>
            <a:pPr marL="108000" lvl="1" defTabSz="257175">
              <a:spcBef>
                <a:spcPts val="600"/>
              </a:spcBef>
              <a:spcAft>
                <a:spcPts val="400"/>
              </a:spcAft>
              <a:defRPr/>
            </a:pPr>
            <a:r>
              <a:rPr lang="en-US" sz="1400" dirty="0"/>
              <a:t>The additional use of ONS is advised when an enriched diet is not effective in reaching nutritional goals.</a:t>
            </a:r>
          </a:p>
          <a:p>
            <a:pPr marL="108000" lvl="1" defTabSz="257175">
              <a:spcBef>
                <a:spcPts val="600"/>
              </a:spcBef>
              <a:spcAft>
                <a:spcPts val="400"/>
              </a:spcAft>
              <a:defRPr/>
            </a:pPr>
            <a:r>
              <a:rPr lang="en-US" sz="1400" b="1" dirty="0"/>
              <a:t>Medical nutrition </a:t>
            </a:r>
            <a:r>
              <a:rPr lang="en-US" sz="1400" dirty="0"/>
              <a:t>is indicated if patients are unable to eat adequately (e.g. less than 50% of the requirement for more than one week or only 50-75% of the requirement for more than two weeks). If a decision has been made to feed a patient, we recommend </a:t>
            </a:r>
            <a:r>
              <a:rPr lang="en-US" sz="1400" dirty="0">
                <a:solidFill>
                  <a:srgbClr val="7030A0"/>
                </a:solidFill>
              </a:rPr>
              <a:t>enteral nutrition (EN) if oral nutrition </a:t>
            </a:r>
            <a:r>
              <a:rPr lang="en-US" sz="1400" dirty="0"/>
              <a:t>remains inadequate despite nutritional interventions (counseling, ONS), and </a:t>
            </a:r>
            <a:r>
              <a:rPr lang="en-US" sz="1400" dirty="0">
                <a:solidFill>
                  <a:srgbClr val="7030A0"/>
                </a:solidFill>
              </a:rPr>
              <a:t>PN if EN is not sufficient or feasible</a:t>
            </a:r>
            <a:r>
              <a:rPr lang="en-US" sz="1400" dirty="0"/>
              <a:t>. </a:t>
            </a:r>
            <a:endParaRPr lang="en-US" sz="1400" b="1" dirty="0"/>
          </a:p>
        </p:txBody>
      </p:sp>
      <p:sp>
        <p:nvSpPr>
          <p:cNvPr id="22" name="Rectangle 5">
            <a:extLst>
              <a:ext uri="{FF2B5EF4-FFF2-40B4-BE49-F238E27FC236}">
                <a16:creationId xmlns:a16="http://schemas.microsoft.com/office/drawing/2014/main" id="{9E925AE7-C098-9244-A473-F9AF50A1C648}"/>
              </a:ext>
            </a:extLst>
          </p:cNvPr>
          <p:cNvSpPr>
            <a:spLocks noChangeArrowheads="1"/>
          </p:cNvSpPr>
          <p:nvPr/>
        </p:nvSpPr>
        <p:spPr bwMode="auto">
          <a:xfrm>
            <a:off x="1080000" y="3032956"/>
            <a:ext cx="8388000" cy="356954"/>
          </a:xfrm>
          <a:prstGeom prst="rect">
            <a:avLst/>
          </a:prstGeom>
          <a:solidFill>
            <a:srgbClr val="5186AA"/>
          </a:solidFill>
          <a:ln w="9525">
            <a:noFill/>
            <a:miter lim="800000"/>
            <a:headEnd/>
            <a:tailEnd/>
          </a:ln>
          <a:effectLst/>
        </p:spPr>
        <p:txBody>
          <a:bodyPr wrap="square" anchor="ctr">
            <a:prstTxWarp prst="textNoShape">
              <a:avLst/>
            </a:prstTxWarp>
            <a:noAutofit/>
          </a:bodyPr>
          <a:lstStyle/>
          <a:p>
            <a:r>
              <a:rPr lang="de-DE" sz="1800" dirty="0">
                <a:solidFill>
                  <a:schemeClr val="bg1"/>
                </a:solidFill>
                <a:latin typeface="+mn-lt"/>
              </a:rPr>
              <a:t>COMMANTARY</a:t>
            </a:r>
          </a:p>
        </p:txBody>
      </p:sp>
    </p:spTree>
    <p:extLst>
      <p:ext uri="{BB962C8B-B14F-4D97-AF65-F5344CB8AC3E}">
        <p14:creationId xmlns:p14="http://schemas.microsoft.com/office/powerpoint/2010/main" val="129536094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ußzeilenplatzhalter 1"/>
          <p:cNvSpPr>
            <a:spLocks noGrp="1"/>
          </p:cNvSpPr>
          <p:nvPr>
            <p:ph type="ftr" sz="quarter" idx="11"/>
          </p:nvPr>
        </p:nvSpPr>
        <p:spPr/>
        <p:txBody>
          <a:bodyPr/>
          <a:lstStyle/>
          <a:p>
            <a:r>
              <a:rPr lang="de-DE"/>
              <a:t>B. Braun Melsungen AG </a:t>
            </a:r>
            <a:endParaRPr lang="de-DE" dirty="0"/>
          </a:p>
        </p:txBody>
      </p:sp>
      <p:sp>
        <p:nvSpPr>
          <p:cNvPr id="3" name="Foliennummernplatzhalter 2"/>
          <p:cNvSpPr>
            <a:spLocks noGrp="1"/>
          </p:cNvSpPr>
          <p:nvPr>
            <p:ph type="sldNum" sz="quarter" idx="12"/>
          </p:nvPr>
        </p:nvSpPr>
        <p:spPr/>
        <p:txBody>
          <a:bodyPr/>
          <a:lstStyle/>
          <a:p>
            <a:fld id="{8D981D2A-10EE-45CA-B672-13EC15929D94}" type="slidenum">
              <a:rPr lang="de-DE" smtClean="0"/>
              <a:pPr/>
              <a:t>15</a:t>
            </a:fld>
            <a:endParaRPr lang="de-DE" dirty="0"/>
          </a:p>
        </p:txBody>
      </p:sp>
      <p:sp>
        <p:nvSpPr>
          <p:cNvPr id="9" name="Rectangle 3">
            <a:extLst>
              <a:ext uri="{FF2B5EF4-FFF2-40B4-BE49-F238E27FC236}">
                <a16:creationId xmlns:a16="http://schemas.microsoft.com/office/drawing/2014/main" id="{777DC695-B252-8C4F-8536-822E5115D3C3}"/>
              </a:ext>
            </a:extLst>
          </p:cNvPr>
          <p:cNvSpPr txBox="1">
            <a:spLocks noChangeArrowheads="1"/>
          </p:cNvSpPr>
          <p:nvPr/>
        </p:nvSpPr>
        <p:spPr bwMode="gray">
          <a:xfrm>
            <a:off x="1054326" y="1085855"/>
            <a:ext cx="8413674" cy="724951"/>
          </a:xfrm>
          <a:prstGeom prst="rect">
            <a:avLst/>
          </a:prstGeom>
          <a:solidFill>
            <a:srgbClr val="F2F2F2"/>
          </a:solidFill>
          <a:ln w="9525">
            <a:noFill/>
            <a:miter lim="800000"/>
            <a:headEnd/>
            <a:tailEnd/>
          </a:ln>
        </p:spPr>
        <p:txBody>
          <a:bodyPr vert="horz" wrap="square" lIns="0" tIns="0" rIns="0" bIns="0" numCol="1" anchor="ctr" anchorCtr="0" compatLnSpc="1">
            <a:prstTxWarp prst="textNoShape">
              <a:avLst/>
            </a:prstTxWarp>
          </a:bodyPr>
          <a:lstStyle/>
          <a:p>
            <a:pPr marL="108000" lvl="1" defTabSz="257175">
              <a:spcBef>
                <a:spcPts val="600"/>
              </a:spcBef>
              <a:spcAft>
                <a:spcPts val="400"/>
              </a:spcAft>
              <a:defRPr/>
            </a:pPr>
            <a:r>
              <a:rPr lang="en-US" sz="1400" dirty="0"/>
              <a:t>If a decision has been made to feed a patient, we recommend EN if oral nutrition remains inadequate despite nutritional interventions (counseling, ONS), and PN if EN is not sufficient or feasible.</a:t>
            </a:r>
            <a:endParaRPr lang="en-US" sz="1400" b="1" dirty="0"/>
          </a:p>
        </p:txBody>
      </p:sp>
      <p:sp>
        <p:nvSpPr>
          <p:cNvPr id="10" name="Rectangle 5">
            <a:extLst>
              <a:ext uri="{FF2B5EF4-FFF2-40B4-BE49-F238E27FC236}">
                <a16:creationId xmlns:a16="http://schemas.microsoft.com/office/drawing/2014/main" id="{F3470630-87A3-2F4F-A727-A3D3C90BF993}"/>
              </a:ext>
            </a:extLst>
          </p:cNvPr>
          <p:cNvSpPr>
            <a:spLocks noChangeArrowheads="1"/>
          </p:cNvSpPr>
          <p:nvPr/>
        </p:nvSpPr>
        <p:spPr bwMode="auto">
          <a:xfrm>
            <a:off x="1080000" y="720000"/>
            <a:ext cx="8388000" cy="360000"/>
          </a:xfrm>
          <a:prstGeom prst="rect">
            <a:avLst/>
          </a:prstGeom>
          <a:solidFill>
            <a:srgbClr val="5186AA"/>
          </a:solidFill>
          <a:ln w="9525">
            <a:noFill/>
            <a:miter lim="800000"/>
            <a:headEnd/>
            <a:tailEnd/>
          </a:ln>
          <a:effectLst/>
        </p:spPr>
        <p:txBody>
          <a:bodyPr wrap="square" anchor="ctr">
            <a:prstTxWarp prst="textNoShape">
              <a:avLst/>
            </a:prstTxWarp>
            <a:noAutofit/>
          </a:bodyPr>
          <a:lstStyle/>
          <a:p>
            <a:r>
              <a:rPr lang="de-DE" sz="1800" dirty="0">
                <a:solidFill>
                  <a:schemeClr val="bg1"/>
                </a:solidFill>
              </a:rPr>
              <a:t>ENTERAL AND PATENTERAL NUTRITION IN CANCER PATIENTS</a:t>
            </a:r>
          </a:p>
        </p:txBody>
      </p:sp>
      <p:sp>
        <p:nvSpPr>
          <p:cNvPr id="11" name="Rectangle 3">
            <a:extLst>
              <a:ext uri="{FF2B5EF4-FFF2-40B4-BE49-F238E27FC236}">
                <a16:creationId xmlns:a16="http://schemas.microsoft.com/office/drawing/2014/main" id="{4E789276-2679-5C4F-9892-D48B0833CE1B}"/>
              </a:ext>
            </a:extLst>
          </p:cNvPr>
          <p:cNvSpPr txBox="1">
            <a:spLocks noChangeArrowheads="1"/>
          </p:cNvSpPr>
          <p:nvPr/>
        </p:nvSpPr>
        <p:spPr bwMode="gray">
          <a:xfrm>
            <a:off x="1080000" y="2308005"/>
            <a:ext cx="8413674" cy="578298"/>
          </a:xfrm>
          <a:prstGeom prst="rect">
            <a:avLst/>
          </a:prstGeom>
          <a:solidFill>
            <a:srgbClr val="F2F2F2"/>
          </a:solidFill>
          <a:ln w="9525">
            <a:noFill/>
            <a:miter lim="800000"/>
            <a:headEnd/>
            <a:tailEnd/>
          </a:ln>
        </p:spPr>
        <p:txBody>
          <a:bodyPr vert="horz" wrap="square" lIns="0" tIns="0" rIns="0" bIns="0" numCol="1" anchor="ctr" anchorCtr="0" compatLnSpc="1">
            <a:prstTxWarp prst="textNoShape">
              <a:avLst/>
            </a:prstTxWarp>
          </a:bodyPr>
          <a:lstStyle/>
          <a:p>
            <a:pPr marL="108000" lvl="1" defTabSz="257175">
              <a:spcBef>
                <a:spcPts val="600"/>
              </a:spcBef>
              <a:spcAft>
                <a:spcPts val="400"/>
              </a:spcAft>
              <a:defRPr/>
            </a:pPr>
            <a:r>
              <a:rPr lang="en-US" sz="1400" dirty="0" err="1"/>
              <a:t>Strenght</a:t>
            </a:r>
            <a:r>
              <a:rPr lang="en-US" sz="1400" dirty="0"/>
              <a:t> of recommendation strong – Level of evidence moderate – strong consensus</a:t>
            </a:r>
          </a:p>
        </p:txBody>
      </p:sp>
      <p:sp>
        <p:nvSpPr>
          <p:cNvPr id="12" name="Rectangle 5">
            <a:extLst>
              <a:ext uri="{FF2B5EF4-FFF2-40B4-BE49-F238E27FC236}">
                <a16:creationId xmlns:a16="http://schemas.microsoft.com/office/drawing/2014/main" id="{D0D7B8B4-500B-5646-9B1C-247C138F9662}"/>
              </a:ext>
            </a:extLst>
          </p:cNvPr>
          <p:cNvSpPr>
            <a:spLocks noChangeArrowheads="1"/>
          </p:cNvSpPr>
          <p:nvPr/>
        </p:nvSpPr>
        <p:spPr bwMode="auto">
          <a:xfrm>
            <a:off x="1080000" y="1952836"/>
            <a:ext cx="8413674" cy="356954"/>
          </a:xfrm>
          <a:prstGeom prst="rect">
            <a:avLst/>
          </a:prstGeom>
          <a:solidFill>
            <a:srgbClr val="5186AA"/>
          </a:solidFill>
          <a:ln w="9525">
            <a:noFill/>
            <a:miter lim="800000"/>
            <a:headEnd/>
            <a:tailEnd/>
          </a:ln>
          <a:effectLst/>
        </p:spPr>
        <p:txBody>
          <a:bodyPr wrap="square" anchor="ctr">
            <a:prstTxWarp prst="textNoShape">
              <a:avLst/>
            </a:prstTxWarp>
            <a:noAutofit/>
          </a:bodyPr>
          <a:lstStyle/>
          <a:p>
            <a:r>
              <a:rPr lang="de-DE" sz="1800" dirty="0">
                <a:solidFill>
                  <a:schemeClr val="bg1"/>
                </a:solidFill>
                <a:latin typeface="+mn-lt"/>
              </a:rPr>
              <a:t>GRADE OF RECOMMENDATION</a:t>
            </a:r>
          </a:p>
        </p:txBody>
      </p:sp>
    </p:spTree>
    <p:extLst>
      <p:ext uri="{BB962C8B-B14F-4D97-AF65-F5344CB8AC3E}">
        <p14:creationId xmlns:p14="http://schemas.microsoft.com/office/powerpoint/2010/main" val="251144042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ußzeilenplatzhalter 1"/>
          <p:cNvSpPr>
            <a:spLocks noGrp="1"/>
          </p:cNvSpPr>
          <p:nvPr>
            <p:ph type="ftr" sz="quarter" idx="11"/>
          </p:nvPr>
        </p:nvSpPr>
        <p:spPr/>
        <p:txBody>
          <a:bodyPr/>
          <a:lstStyle/>
          <a:p>
            <a:r>
              <a:rPr lang="de-DE"/>
              <a:t>B. Braun Melsungen AG </a:t>
            </a:r>
            <a:endParaRPr lang="de-DE" dirty="0"/>
          </a:p>
        </p:txBody>
      </p:sp>
      <p:sp>
        <p:nvSpPr>
          <p:cNvPr id="3" name="Foliennummernplatzhalter 2"/>
          <p:cNvSpPr>
            <a:spLocks noGrp="1"/>
          </p:cNvSpPr>
          <p:nvPr>
            <p:ph type="sldNum" sz="quarter" idx="12"/>
          </p:nvPr>
        </p:nvSpPr>
        <p:spPr/>
        <p:txBody>
          <a:bodyPr/>
          <a:lstStyle/>
          <a:p>
            <a:fld id="{8D981D2A-10EE-45CA-B672-13EC15929D94}" type="slidenum">
              <a:rPr lang="de-DE" smtClean="0"/>
              <a:pPr/>
              <a:t>16</a:t>
            </a:fld>
            <a:endParaRPr lang="de-DE" dirty="0"/>
          </a:p>
        </p:txBody>
      </p:sp>
      <p:sp>
        <p:nvSpPr>
          <p:cNvPr id="7" name="Rectangle 5">
            <a:extLst>
              <a:ext uri="{FF2B5EF4-FFF2-40B4-BE49-F238E27FC236}">
                <a16:creationId xmlns:a16="http://schemas.microsoft.com/office/drawing/2014/main" id="{F3470630-87A3-2F4F-A727-A3D3C90BF993}"/>
              </a:ext>
            </a:extLst>
          </p:cNvPr>
          <p:cNvSpPr>
            <a:spLocks noChangeArrowheads="1"/>
          </p:cNvSpPr>
          <p:nvPr/>
        </p:nvSpPr>
        <p:spPr bwMode="auto">
          <a:xfrm>
            <a:off x="1080000" y="720000"/>
            <a:ext cx="8388000" cy="356954"/>
          </a:xfrm>
          <a:prstGeom prst="rect">
            <a:avLst/>
          </a:prstGeom>
          <a:solidFill>
            <a:srgbClr val="5186AA"/>
          </a:solidFill>
          <a:ln w="9525">
            <a:noFill/>
            <a:miter lim="800000"/>
            <a:headEnd/>
            <a:tailEnd/>
          </a:ln>
          <a:effectLst/>
        </p:spPr>
        <p:txBody>
          <a:bodyPr wrap="square" anchor="ctr">
            <a:prstTxWarp prst="textNoShape">
              <a:avLst/>
            </a:prstTxWarp>
            <a:noAutofit/>
          </a:bodyPr>
          <a:lstStyle/>
          <a:p>
            <a:pPr algn="ctr"/>
            <a:r>
              <a:rPr lang="de-DE" sz="1800" dirty="0">
                <a:solidFill>
                  <a:schemeClr val="bg1"/>
                </a:solidFill>
              </a:rPr>
              <a:t>ORAL INTAKE FIRST</a:t>
            </a:r>
          </a:p>
        </p:txBody>
      </p:sp>
      <p:sp>
        <p:nvSpPr>
          <p:cNvPr id="8" name="Rectangle 5">
            <a:extLst>
              <a:ext uri="{FF2B5EF4-FFF2-40B4-BE49-F238E27FC236}">
                <a16:creationId xmlns:a16="http://schemas.microsoft.com/office/drawing/2014/main" id="{F3470630-87A3-2F4F-A727-A3D3C90BF993}"/>
              </a:ext>
            </a:extLst>
          </p:cNvPr>
          <p:cNvSpPr>
            <a:spLocks noChangeArrowheads="1"/>
          </p:cNvSpPr>
          <p:nvPr/>
        </p:nvSpPr>
        <p:spPr bwMode="auto">
          <a:xfrm>
            <a:off x="1080000" y="2132856"/>
            <a:ext cx="8388000" cy="716312"/>
          </a:xfrm>
          <a:prstGeom prst="rect">
            <a:avLst/>
          </a:prstGeom>
          <a:solidFill>
            <a:srgbClr val="0070C0"/>
          </a:solidFill>
          <a:ln w="9525">
            <a:noFill/>
            <a:miter lim="800000"/>
            <a:headEnd/>
            <a:tailEnd/>
          </a:ln>
          <a:effectLst/>
        </p:spPr>
        <p:txBody>
          <a:bodyPr wrap="square" anchor="ctr">
            <a:prstTxWarp prst="textNoShape">
              <a:avLst/>
            </a:prstTxWarp>
            <a:noAutofit/>
          </a:bodyPr>
          <a:lstStyle/>
          <a:p>
            <a:pPr lvl="1" algn="ctr"/>
            <a:r>
              <a:rPr lang="de-DE" sz="1800" dirty="0">
                <a:solidFill>
                  <a:schemeClr val="bg1"/>
                </a:solidFill>
              </a:rPr>
              <a:t>ENTERAL IF ORAL NUTRITION REMAINS INADEQUATE DESPITE NUTRITIONAL INTERVENTIONS (COUNSELING, ONS)</a:t>
            </a:r>
          </a:p>
        </p:txBody>
      </p:sp>
      <p:sp>
        <p:nvSpPr>
          <p:cNvPr id="9" name="Rectangle 5">
            <a:extLst>
              <a:ext uri="{FF2B5EF4-FFF2-40B4-BE49-F238E27FC236}">
                <a16:creationId xmlns:a16="http://schemas.microsoft.com/office/drawing/2014/main" id="{F3470630-87A3-2F4F-A727-A3D3C90BF993}"/>
              </a:ext>
            </a:extLst>
          </p:cNvPr>
          <p:cNvSpPr>
            <a:spLocks noChangeArrowheads="1"/>
          </p:cNvSpPr>
          <p:nvPr/>
        </p:nvSpPr>
        <p:spPr bwMode="auto">
          <a:xfrm>
            <a:off x="1080000" y="3900138"/>
            <a:ext cx="8388000" cy="716994"/>
          </a:xfrm>
          <a:prstGeom prst="rect">
            <a:avLst/>
          </a:prstGeom>
          <a:solidFill>
            <a:srgbClr val="7030A0"/>
          </a:solidFill>
          <a:ln w="9525">
            <a:noFill/>
            <a:miter lim="800000"/>
            <a:headEnd/>
            <a:tailEnd/>
          </a:ln>
          <a:effectLst/>
        </p:spPr>
        <p:txBody>
          <a:bodyPr wrap="square" anchor="ctr">
            <a:prstTxWarp prst="textNoShape">
              <a:avLst/>
            </a:prstTxWarp>
            <a:noAutofit/>
          </a:bodyPr>
          <a:lstStyle/>
          <a:p>
            <a:pPr algn="ctr"/>
            <a:r>
              <a:rPr lang="de-DE" sz="1800" dirty="0">
                <a:solidFill>
                  <a:schemeClr val="bg1"/>
                </a:solidFill>
              </a:rPr>
              <a:t>PARENTERAL NUTRITION IF ENTERAL NUTRITION IS NOT SUFFICIANT OR FEASIBLE</a:t>
            </a:r>
            <a:endParaRPr lang="en-US" sz="1800" dirty="0"/>
          </a:p>
        </p:txBody>
      </p:sp>
      <p:sp>
        <p:nvSpPr>
          <p:cNvPr id="10" name="Pfeil nach unten 9"/>
          <p:cNvSpPr/>
          <p:nvPr/>
        </p:nvSpPr>
        <p:spPr bwMode="gray">
          <a:xfrm>
            <a:off x="4871864" y="1160748"/>
            <a:ext cx="828092" cy="900100"/>
          </a:xfrm>
          <a:prstGeom prst="downArrow">
            <a:avLst/>
          </a:prstGeom>
          <a:solidFill>
            <a:srgbClr val="5186AA"/>
          </a:solidFill>
          <a:ln w="254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solidFill>
              <a:latin typeface="Arial" panose="020B0604020202020204" pitchFamily="34" charset="0"/>
              <a:cs typeface="Arial" panose="020B0604020202020204" pitchFamily="34" charset="0"/>
            </a:endParaRPr>
          </a:p>
        </p:txBody>
      </p:sp>
      <p:sp>
        <p:nvSpPr>
          <p:cNvPr id="11" name="Pfeil nach unten 10"/>
          <p:cNvSpPr/>
          <p:nvPr/>
        </p:nvSpPr>
        <p:spPr bwMode="gray">
          <a:xfrm>
            <a:off x="4871864" y="2924944"/>
            <a:ext cx="828092" cy="900100"/>
          </a:xfrm>
          <a:prstGeom prst="downArrow">
            <a:avLst/>
          </a:prstGeom>
          <a:solidFill>
            <a:srgbClr val="5186AA"/>
          </a:solidFill>
          <a:ln w="254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solidFill>
              <a:latin typeface="Arial" panose="020B0604020202020204" pitchFamily="34" charset="0"/>
              <a:cs typeface="Arial" panose="020B0604020202020204" pitchFamily="34" charset="0"/>
            </a:endParaRPr>
          </a:p>
        </p:txBody>
      </p:sp>
      <p:sp>
        <p:nvSpPr>
          <p:cNvPr id="12" name="Rectangle 3">
            <a:extLst>
              <a:ext uri="{FF2B5EF4-FFF2-40B4-BE49-F238E27FC236}">
                <a16:creationId xmlns:a16="http://schemas.microsoft.com/office/drawing/2014/main" id="{4E789276-2679-5C4F-9892-D48B0833CE1B}"/>
              </a:ext>
            </a:extLst>
          </p:cNvPr>
          <p:cNvSpPr txBox="1">
            <a:spLocks noChangeArrowheads="1"/>
          </p:cNvSpPr>
          <p:nvPr/>
        </p:nvSpPr>
        <p:spPr bwMode="gray">
          <a:xfrm>
            <a:off x="1080000" y="5548365"/>
            <a:ext cx="8388000" cy="578298"/>
          </a:xfrm>
          <a:prstGeom prst="rect">
            <a:avLst/>
          </a:prstGeom>
          <a:solidFill>
            <a:srgbClr val="F2F2F2"/>
          </a:solidFill>
          <a:ln w="9525">
            <a:noFill/>
            <a:miter lim="800000"/>
            <a:headEnd/>
            <a:tailEnd/>
          </a:ln>
        </p:spPr>
        <p:txBody>
          <a:bodyPr vert="horz" wrap="square" lIns="0" tIns="0" rIns="0" bIns="0" numCol="1" anchor="ctr" anchorCtr="0" compatLnSpc="1">
            <a:prstTxWarp prst="textNoShape">
              <a:avLst/>
            </a:prstTxWarp>
          </a:bodyPr>
          <a:lstStyle/>
          <a:p>
            <a:pPr marL="108000" lvl="1" defTabSz="257175">
              <a:spcBef>
                <a:spcPts val="600"/>
              </a:spcBef>
              <a:spcAft>
                <a:spcPts val="400"/>
              </a:spcAft>
              <a:defRPr/>
            </a:pPr>
            <a:r>
              <a:rPr lang="en-US" sz="1400" dirty="0" err="1"/>
              <a:t>Strenght</a:t>
            </a:r>
            <a:r>
              <a:rPr lang="en-US" sz="1400" dirty="0"/>
              <a:t> of recommendation strong – Level of evidence moderate – strong consensus</a:t>
            </a:r>
          </a:p>
        </p:txBody>
      </p:sp>
      <p:sp>
        <p:nvSpPr>
          <p:cNvPr id="13" name="Rectangle 5">
            <a:extLst>
              <a:ext uri="{FF2B5EF4-FFF2-40B4-BE49-F238E27FC236}">
                <a16:creationId xmlns:a16="http://schemas.microsoft.com/office/drawing/2014/main" id="{D0D7B8B4-500B-5646-9B1C-247C138F9662}"/>
              </a:ext>
            </a:extLst>
          </p:cNvPr>
          <p:cNvSpPr>
            <a:spLocks noChangeArrowheads="1"/>
          </p:cNvSpPr>
          <p:nvPr/>
        </p:nvSpPr>
        <p:spPr bwMode="auto">
          <a:xfrm>
            <a:off x="1080000" y="5193196"/>
            <a:ext cx="8388000" cy="356954"/>
          </a:xfrm>
          <a:prstGeom prst="rect">
            <a:avLst/>
          </a:prstGeom>
          <a:solidFill>
            <a:srgbClr val="5186AA"/>
          </a:solidFill>
          <a:ln w="9525">
            <a:noFill/>
            <a:miter lim="800000"/>
            <a:headEnd/>
            <a:tailEnd/>
          </a:ln>
          <a:effectLst/>
        </p:spPr>
        <p:txBody>
          <a:bodyPr wrap="square" anchor="ctr">
            <a:prstTxWarp prst="textNoShape">
              <a:avLst/>
            </a:prstTxWarp>
            <a:noAutofit/>
          </a:bodyPr>
          <a:lstStyle/>
          <a:p>
            <a:r>
              <a:rPr lang="de-DE" sz="1800" dirty="0">
                <a:solidFill>
                  <a:schemeClr val="bg1"/>
                </a:solidFill>
                <a:latin typeface="+mn-lt"/>
              </a:rPr>
              <a:t>GRADE OF RECOMMENDATION</a:t>
            </a:r>
          </a:p>
        </p:txBody>
      </p:sp>
    </p:spTree>
    <p:extLst>
      <p:ext uri="{BB962C8B-B14F-4D97-AF65-F5344CB8AC3E}">
        <p14:creationId xmlns:p14="http://schemas.microsoft.com/office/powerpoint/2010/main" val="51918228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ußzeilenplatzhalter 1"/>
          <p:cNvSpPr>
            <a:spLocks noGrp="1"/>
          </p:cNvSpPr>
          <p:nvPr>
            <p:ph type="ftr" sz="quarter" idx="11"/>
          </p:nvPr>
        </p:nvSpPr>
        <p:spPr/>
        <p:txBody>
          <a:bodyPr/>
          <a:lstStyle/>
          <a:p>
            <a:r>
              <a:rPr lang="de-DE"/>
              <a:t>B. Braun Melsungen AG </a:t>
            </a:r>
            <a:endParaRPr lang="de-DE" dirty="0"/>
          </a:p>
        </p:txBody>
      </p:sp>
      <p:sp>
        <p:nvSpPr>
          <p:cNvPr id="3" name="Foliennummernplatzhalter 2"/>
          <p:cNvSpPr>
            <a:spLocks noGrp="1"/>
          </p:cNvSpPr>
          <p:nvPr>
            <p:ph type="sldNum" sz="quarter" idx="12"/>
          </p:nvPr>
        </p:nvSpPr>
        <p:spPr/>
        <p:txBody>
          <a:bodyPr/>
          <a:lstStyle/>
          <a:p>
            <a:fld id="{8D981D2A-10EE-45CA-B672-13EC15929D94}" type="slidenum">
              <a:rPr lang="de-DE" smtClean="0"/>
              <a:pPr/>
              <a:t>17</a:t>
            </a:fld>
            <a:endParaRPr lang="de-DE" dirty="0"/>
          </a:p>
        </p:txBody>
      </p:sp>
      <p:sp>
        <p:nvSpPr>
          <p:cNvPr id="6" name="Rectangle 3">
            <a:extLst>
              <a:ext uri="{FF2B5EF4-FFF2-40B4-BE49-F238E27FC236}">
                <a16:creationId xmlns:a16="http://schemas.microsoft.com/office/drawing/2014/main" id="{4E789276-2679-5C4F-9892-D48B0833CE1B}"/>
              </a:ext>
            </a:extLst>
          </p:cNvPr>
          <p:cNvSpPr txBox="1">
            <a:spLocks noChangeArrowheads="1"/>
          </p:cNvSpPr>
          <p:nvPr/>
        </p:nvSpPr>
        <p:spPr bwMode="gray">
          <a:xfrm>
            <a:off x="1080000" y="1086304"/>
            <a:ext cx="8388000" cy="4685392"/>
          </a:xfrm>
          <a:prstGeom prst="rect">
            <a:avLst/>
          </a:prstGeom>
          <a:solidFill>
            <a:srgbClr val="F2F2F2"/>
          </a:solidFill>
          <a:ln w="9525">
            <a:noFill/>
            <a:miter lim="800000"/>
            <a:headEnd/>
            <a:tailEnd/>
          </a:ln>
        </p:spPr>
        <p:txBody>
          <a:bodyPr vert="horz" wrap="square" lIns="0" tIns="0" rIns="0" bIns="0" numCol="1" anchor="ctr" anchorCtr="0" compatLnSpc="1">
            <a:prstTxWarp prst="textNoShape">
              <a:avLst/>
            </a:prstTxWarp>
          </a:bodyPr>
          <a:lstStyle/>
          <a:p>
            <a:pPr marL="108000" lvl="1" defTabSz="257175">
              <a:spcBef>
                <a:spcPts val="600"/>
              </a:spcBef>
              <a:spcAft>
                <a:spcPts val="400"/>
              </a:spcAft>
              <a:defRPr/>
            </a:pPr>
            <a:r>
              <a:rPr lang="en-US" sz="1400" dirty="0"/>
              <a:t>In cancer patients who are unable to eat, digest or absorb food, medical nutrition may stabilize </a:t>
            </a:r>
            <a:br>
              <a:rPr lang="en-US" sz="1400" dirty="0"/>
            </a:br>
            <a:r>
              <a:rPr lang="en-US" sz="1400" dirty="0"/>
              <a:t>nutritional status.</a:t>
            </a:r>
          </a:p>
          <a:p>
            <a:pPr marL="108000" lvl="1" defTabSz="257175">
              <a:spcBef>
                <a:spcPts val="600"/>
              </a:spcBef>
              <a:spcAft>
                <a:spcPts val="400"/>
              </a:spcAft>
              <a:defRPr/>
            </a:pPr>
            <a:r>
              <a:rPr lang="en-US" sz="1400" dirty="0"/>
              <a:t>In patients with </a:t>
            </a:r>
            <a:r>
              <a:rPr lang="en-US" sz="1400" b="1" dirty="0"/>
              <a:t>tumors that impair oral intake or food transport </a:t>
            </a:r>
            <a:r>
              <a:rPr lang="en-US" sz="1400" dirty="0"/>
              <a:t>in the upper gastrointestinal (GI) </a:t>
            </a:r>
            <a:br>
              <a:rPr lang="en-US" sz="1400" dirty="0"/>
            </a:br>
            <a:r>
              <a:rPr lang="en-US" sz="1400" dirty="0"/>
              <a:t>tract, nutritional status can be </a:t>
            </a:r>
            <a:r>
              <a:rPr lang="en-US" sz="1400" b="1" dirty="0"/>
              <a:t>stabilized by EN </a:t>
            </a:r>
            <a:r>
              <a:rPr lang="en-US" sz="1400" dirty="0"/>
              <a:t>[29,30]. </a:t>
            </a:r>
          </a:p>
          <a:p>
            <a:pPr marL="108000" lvl="1" defTabSz="257175">
              <a:spcBef>
                <a:spcPts val="600"/>
              </a:spcBef>
              <a:spcAft>
                <a:spcPts val="400"/>
              </a:spcAft>
              <a:defRPr/>
            </a:pPr>
            <a:r>
              <a:rPr lang="en-US" sz="1400" dirty="0"/>
              <a:t>In cases of </a:t>
            </a:r>
            <a:r>
              <a:rPr lang="en-US" sz="1400" b="1" dirty="0"/>
              <a:t>severe intestinal insufficiency due to radiation enteritis, chronic bowel </a:t>
            </a:r>
            <a:br>
              <a:rPr lang="en-US" sz="1400" b="1" dirty="0"/>
            </a:br>
            <a:r>
              <a:rPr lang="en-US" sz="1400" b="1" dirty="0"/>
              <a:t>obstruction, short bowel syndrome, peritoneal carcinosis, or chylothorax, nutritional </a:t>
            </a:r>
            <a:br>
              <a:rPr lang="en-US" sz="1400" b="1" dirty="0"/>
            </a:br>
            <a:r>
              <a:rPr lang="en-US" sz="1400" b="1" dirty="0"/>
              <a:t>status can be maintained by PN </a:t>
            </a:r>
            <a:r>
              <a:rPr lang="en-US" sz="1400" dirty="0"/>
              <a:t>[31-33]. </a:t>
            </a:r>
          </a:p>
          <a:p>
            <a:pPr marL="108000" lvl="1" defTabSz="257175">
              <a:spcBef>
                <a:spcPts val="600"/>
              </a:spcBef>
              <a:spcAft>
                <a:spcPts val="400"/>
              </a:spcAft>
              <a:defRPr/>
            </a:pPr>
            <a:r>
              <a:rPr lang="en-US" sz="1400" dirty="0"/>
              <a:t>It has been reported that in head and neck cancer patients complication rates were lower with nasogastric tubes compared to feeding via PEG while success rates were high [34]. </a:t>
            </a:r>
          </a:p>
          <a:p>
            <a:pPr marL="108000" lvl="1" defTabSz="257175">
              <a:spcBef>
                <a:spcPts val="600"/>
              </a:spcBef>
              <a:spcAft>
                <a:spcPts val="400"/>
              </a:spcAft>
              <a:defRPr/>
            </a:pPr>
            <a:r>
              <a:rPr lang="en-US" sz="1400" dirty="0"/>
              <a:t>We recommend increasing the invasiveness of the nutritional approach only after carefully </a:t>
            </a:r>
            <a:br>
              <a:rPr lang="en-US" sz="1400" dirty="0"/>
            </a:br>
            <a:r>
              <a:rPr lang="en-US" sz="1400" dirty="0"/>
              <a:t>assessing the inadequacy of the more physiological oral route. </a:t>
            </a:r>
          </a:p>
          <a:p>
            <a:pPr marL="108000" lvl="1" defTabSz="257175">
              <a:spcBef>
                <a:spcPts val="600"/>
              </a:spcBef>
              <a:spcAft>
                <a:spcPts val="400"/>
              </a:spcAft>
              <a:defRPr/>
            </a:pPr>
            <a:r>
              <a:rPr lang="en-US" sz="1400" dirty="0"/>
              <a:t>Clinical practice, contraindications, complications, and monitoring of EN and PN do not differ </a:t>
            </a:r>
            <a:br>
              <a:rPr lang="en-US" sz="1400" dirty="0"/>
            </a:br>
            <a:r>
              <a:rPr lang="en-US" sz="1400" dirty="0"/>
              <a:t>between cancer patients and patients with benign diseases [35]. </a:t>
            </a:r>
          </a:p>
          <a:p>
            <a:pPr marL="108000" lvl="1" defTabSz="257175">
              <a:spcBef>
                <a:spcPts val="600"/>
              </a:spcBef>
              <a:spcAft>
                <a:spcPts val="400"/>
              </a:spcAft>
              <a:defRPr/>
            </a:pPr>
            <a:r>
              <a:rPr lang="en-US" sz="1400" dirty="0"/>
              <a:t>The risks and detriments, as well as the possible futility of medical nutrition, must be weighed </a:t>
            </a:r>
            <a:br>
              <a:rPr lang="en-US" sz="1400" dirty="0"/>
            </a:br>
            <a:r>
              <a:rPr lang="en-US" sz="1400" dirty="0"/>
              <a:t>against possible physiologic and or psychological benefits, for a given patient and family. </a:t>
            </a:r>
          </a:p>
          <a:p>
            <a:pPr marL="108000" lvl="1" defTabSz="257175">
              <a:spcBef>
                <a:spcPts val="600"/>
              </a:spcBef>
              <a:spcAft>
                <a:spcPts val="400"/>
              </a:spcAft>
              <a:defRPr/>
            </a:pPr>
            <a:r>
              <a:rPr lang="en-US" sz="1400" dirty="0"/>
              <a:t>As a general rule, the risks of PN are regarded to outweigh its benefits for patients with </a:t>
            </a:r>
            <a:br>
              <a:rPr lang="en-US" sz="1400" dirty="0"/>
            </a:br>
            <a:r>
              <a:rPr lang="en-US" sz="1400" dirty="0"/>
              <a:t>a prognosis of fewer than two months.</a:t>
            </a:r>
          </a:p>
        </p:txBody>
      </p:sp>
      <p:sp>
        <p:nvSpPr>
          <p:cNvPr id="7" name="Rectangle 5">
            <a:extLst>
              <a:ext uri="{FF2B5EF4-FFF2-40B4-BE49-F238E27FC236}">
                <a16:creationId xmlns:a16="http://schemas.microsoft.com/office/drawing/2014/main" id="{D0D7B8B4-500B-5646-9B1C-247C138F9662}"/>
              </a:ext>
            </a:extLst>
          </p:cNvPr>
          <p:cNvSpPr>
            <a:spLocks noChangeArrowheads="1"/>
          </p:cNvSpPr>
          <p:nvPr/>
        </p:nvSpPr>
        <p:spPr bwMode="auto">
          <a:xfrm>
            <a:off x="1080000" y="720000"/>
            <a:ext cx="8388000" cy="356954"/>
          </a:xfrm>
          <a:prstGeom prst="rect">
            <a:avLst/>
          </a:prstGeom>
          <a:solidFill>
            <a:srgbClr val="5186AA"/>
          </a:solidFill>
          <a:ln w="9525">
            <a:noFill/>
            <a:miter lim="800000"/>
            <a:headEnd/>
            <a:tailEnd/>
          </a:ln>
          <a:effectLst/>
        </p:spPr>
        <p:txBody>
          <a:bodyPr wrap="square" anchor="ctr">
            <a:prstTxWarp prst="textNoShape">
              <a:avLst/>
            </a:prstTxWarp>
            <a:noAutofit/>
          </a:bodyPr>
          <a:lstStyle/>
          <a:p>
            <a:r>
              <a:rPr lang="de-DE" sz="1800" dirty="0">
                <a:solidFill>
                  <a:schemeClr val="bg1"/>
                </a:solidFill>
              </a:rPr>
              <a:t>COMMENTARY</a:t>
            </a:r>
            <a:endParaRPr lang="de-DE" sz="1800" dirty="0">
              <a:solidFill>
                <a:schemeClr val="bg1"/>
              </a:solidFill>
              <a:latin typeface="+mn-lt"/>
            </a:endParaRPr>
          </a:p>
        </p:txBody>
      </p:sp>
    </p:spTree>
    <p:extLst>
      <p:ext uri="{BB962C8B-B14F-4D97-AF65-F5344CB8AC3E}">
        <p14:creationId xmlns:p14="http://schemas.microsoft.com/office/powerpoint/2010/main" val="197943745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ußzeilenplatzhalter 1"/>
          <p:cNvSpPr>
            <a:spLocks noGrp="1"/>
          </p:cNvSpPr>
          <p:nvPr>
            <p:ph type="ftr" sz="quarter" idx="11"/>
          </p:nvPr>
        </p:nvSpPr>
        <p:spPr/>
        <p:txBody>
          <a:bodyPr/>
          <a:lstStyle/>
          <a:p>
            <a:r>
              <a:rPr lang="de-DE"/>
              <a:t>B. Braun Melsungen AG </a:t>
            </a:r>
            <a:endParaRPr lang="de-DE" dirty="0"/>
          </a:p>
        </p:txBody>
      </p:sp>
      <p:sp>
        <p:nvSpPr>
          <p:cNvPr id="3" name="Foliennummernplatzhalter 2"/>
          <p:cNvSpPr>
            <a:spLocks noGrp="1"/>
          </p:cNvSpPr>
          <p:nvPr>
            <p:ph type="sldNum" sz="quarter" idx="12"/>
          </p:nvPr>
        </p:nvSpPr>
        <p:spPr/>
        <p:txBody>
          <a:bodyPr/>
          <a:lstStyle/>
          <a:p>
            <a:fld id="{8D981D2A-10EE-45CA-B672-13EC15929D94}" type="slidenum">
              <a:rPr lang="de-DE" smtClean="0"/>
              <a:pPr/>
              <a:t>18</a:t>
            </a:fld>
            <a:endParaRPr lang="de-DE" dirty="0"/>
          </a:p>
        </p:txBody>
      </p:sp>
      <p:sp>
        <p:nvSpPr>
          <p:cNvPr id="7" name="Rectangle 5">
            <a:extLst>
              <a:ext uri="{FF2B5EF4-FFF2-40B4-BE49-F238E27FC236}">
                <a16:creationId xmlns:a16="http://schemas.microsoft.com/office/drawing/2014/main" id="{D0D7B8B4-500B-5646-9B1C-247C138F9662}"/>
              </a:ext>
            </a:extLst>
          </p:cNvPr>
          <p:cNvSpPr>
            <a:spLocks noChangeArrowheads="1"/>
          </p:cNvSpPr>
          <p:nvPr/>
        </p:nvSpPr>
        <p:spPr bwMode="auto">
          <a:xfrm>
            <a:off x="1080000" y="720000"/>
            <a:ext cx="8388000" cy="356954"/>
          </a:xfrm>
          <a:prstGeom prst="rect">
            <a:avLst/>
          </a:prstGeom>
          <a:solidFill>
            <a:srgbClr val="5186AA"/>
          </a:solidFill>
          <a:ln w="9525">
            <a:noFill/>
            <a:miter lim="800000"/>
            <a:headEnd/>
            <a:tailEnd/>
          </a:ln>
          <a:effectLst/>
        </p:spPr>
        <p:txBody>
          <a:bodyPr wrap="square" anchor="ctr">
            <a:prstTxWarp prst="textNoShape">
              <a:avLst/>
            </a:prstTxWarp>
            <a:noAutofit/>
          </a:bodyPr>
          <a:lstStyle/>
          <a:p>
            <a:r>
              <a:rPr lang="de-DE" sz="1800" dirty="0">
                <a:solidFill>
                  <a:schemeClr val="bg1"/>
                </a:solidFill>
              </a:rPr>
              <a:t>LITERTURE TO THE COMMENTARY</a:t>
            </a:r>
            <a:endParaRPr lang="de-DE" sz="1800" dirty="0">
              <a:solidFill>
                <a:schemeClr val="bg1"/>
              </a:solidFill>
              <a:latin typeface="+mn-lt"/>
            </a:endParaRPr>
          </a:p>
        </p:txBody>
      </p:sp>
      <p:sp>
        <p:nvSpPr>
          <p:cNvPr id="4" name="Rechteck 3"/>
          <p:cNvSpPr/>
          <p:nvPr/>
        </p:nvSpPr>
        <p:spPr>
          <a:xfrm>
            <a:off x="1086044" y="1086748"/>
            <a:ext cx="8381956" cy="2400657"/>
          </a:xfrm>
          <a:prstGeom prst="rect">
            <a:avLst/>
          </a:prstGeom>
          <a:solidFill>
            <a:schemeClr val="bg1">
              <a:lumMod val="95000"/>
            </a:schemeClr>
          </a:solidFill>
        </p:spPr>
        <p:txBody>
          <a:bodyPr wrap="square">
            <a:spAutoFit/>
          </a:bodyPr>
          <a:lstStyle/>
          <a:p>
            <a:r>
              <a:rPr lang="de-DE" sz="1000" dirty="0"/>
              <a:t>[29] Corry J, </a:t>
            </a:r>
            <a:r>
              <a:rPr lang="de-DE" sz="1000" dirty="0" err="1"/>
              <a:t>Poon</a:t>
            </a:r>
            <a:r>
              <a:rPr lang="de-DE" sz="1000" dirty="0"/>
              <a:t> W, </a:t>
            </a:r>
            <a:r>
              <a:rPr lang="de-DE" sz="1000" dirty="0" err="1"/>
              <a:t>McPhee</a:t>
            </a:r>
            <a:r>
              <a:rPr lang="de-DE" sz="1000" dirty="0"/>
              <a:t> N, </a:t>
            </a:r>
            <a:r>
              <a:rPr lang="de-DE" sz="1000" dirty="0" err="1"/>
              <a:t>Milner</a:t>
            </a:r>
            <a:r>
              <a:rPr lang="de-DE" sz="1000" dirty="0"/>
              <a:t> A, </a:t>
            </a:r>
            <a:r>
              <a:rPr lang="de-DE" sz="1000" dirty="0" err="1"/>
              <a:t>Cruickshank</a:t>
            </a:r>
            <a:r>
              <a:rPr lang="de-DE" sz="1000" dirty="0"/>
              <a:t> D, </a:t>
            </a:r>
            <a:r>
              <a:rPr lang="de-DE" sz="1000" dirty="0" err="1"/>
              <a:t>Porceddu</a:t>
            </a:r>
            <a:r>
              <a:rPr lang="de-DE" sz="1000" dirty="0"/>
              <a:t> S, et al. </a:t>
            </a:r>
            <a:r>
              <a:rPr lang="de-DE" sz="1000" dirty="0" err="1"/>
              <a:t>Randomized</a:t>
            </a:r>
            <a:r>
              <a:rPr lang="de-DE" sz="1000" dirty="0"/>
              <a:t> </a:t>
            </a:r>
            <a:r>
              <a:rPr lang="de-DE" sz="1000" dirty="0" err="1"/>
              <a:t>study</a:t>
            </a:r>
            <a:r>
              <a:rPr lang="de-DE" sz="1000" dirty="0"/>
              <a:t> of </a:t>
            </a:r>
            <a:r>
              <a:rPr lang="de-DE" sz="1000" dirty="0" err="1"/>
              <a:t>percutaneous</a:t>
            </a:r>
            <a:r>
              <a:rPr lang="de-DE" sz="1000" dirty="0"/>
              <a:t> </a:t>
            </a:r>
            <a:r>
              <a:rPr lang="de-DE" sz="1000" dirty="0" err="1"/>
              <a:t>endoscopic</a:t>
            </a:r>
            <a:r>
              <a:rPr lang="de-DE" sz="1000" dirty="0"/>
              <a:t> </a:t>
            </a:r>
            <a:r>
              <a:rPr lang="de-DE" sz="1000" dirty="0" err="1"/>
              <a:t>gastrostomy</a:t>
            </a:r>
            <a:r>
              <a:rPr lang="de-DE" sz="1000" dirty="0"/>
              <a:t> versus </a:t>
            </a:r>
            <a:r>
              <a:rPr lang="de-DE" sz="1000" dirty="0" err="1"/>
              <a:t>nasogastric</a:t>
            </a:r>
            <a:r>
              <a:rPr lang="de-DE" sz="1000" dirty="0"/>
              <a:t> </a:t>
            </a:r>
            <a:r>
              <a:rPr lang="de-DE" sz="1000" dirty="0" err="1"/>
              <a:t>tubes</a:t>
            </a:r>
            <a:r>
              <a:rPr lang="de-DE" sz="1000" dirty="0"/>
              <a:t> for enteral </a:t>
            </a:r>
            <a:r>
              <a:rPr lang="de-DE" sz="1000" dirty="0" err="1"/>
              <a:t>feeding</a:t>
            </a:r>
            <a:r>
              <a:rPr lang="de-DE" sz="1000" dirty="0"/>
              <a:t> in </a:t>
            </a:r>
            <a:r>
              <a:rPr lang="de-DE" sz="1000" dirty="0" err="1"/>
              <a:t>head</a:t>
            </a:r>
            <a:r>
              <a:rPr lang="de-DE" sz="1000" dirty="0"/>
              <a:t> and neck cancer patients </a:t>
            </a:r>
            <a:r>
              <a:rPr lang="de-DE" sz="1000" dirty="0" err="1"/>
              <a:t>treated</a:t>
            </a:r>
            <a:r>
              <a:rPr lang="de-DE" sz="1000" dirty="0"/>
              <a:t> with (</a:t>
            </a:r>
            <a:r>
              <a:rPr lang="de-DE" sz="1000" dirty="0" err="1"/>
              <a:t>chemo</a:t>
            </a:r>
            <a:r>
              <a:rPr lang="de-DE" sz="1000" dirty="0"/>
              <a:t>) </a:t>
            </a:r>
            <a:r>
              <a:rPr lang="de-DE" sz="1000" dirty="0" err="1"/>
              <a:t>radiation</a:t>
            </a:r>
            <a:r>
              <a:rPr lang="de-DE" sz="1000" dirty="0"/>
              <a:t>. J </a:t>
            </a:r>
            <a:r>
              <a:rPr lang="de-DE" sz="1000" dirty="0" err="1"/>
              <a:t>Med</a:t>
            </a:r>
            <a:r>
              <a:rPr lang="de-DE" sz="1000" dirty="0"/>
              <a:t> </a:t>
            </a:r>
            <a:r>
              <a:rPr lang="de-DE" sz="1000" dirty="0" err="1"/>
              <a:t>Imag</a:t>
            </a:r>
            <a:r>
              <a:rPr lang="de-DE" sz="1000" dirty="0"/>
              <a:t> </a:t>
            </a:r>
            <a:r>
              <a:rPr lang="de-DE" sz="1000" dirty="0" err="1"/>
              <a:t>Radiat</a:t>
            </a:r>
            <a:r>
              <a:rPr lang="de-DE" sz="1000" dirty="0"/>
              <a:t> </a:t>
            </a:r>
            <a:r>
              <a:rPr lang="de-DE" sz="1000" dirty="0" err="1"/>
              <a:t>Oncol</a:t>
            </a:r>
            <a:r>
              <a:rPr lang="de-DE" sz="1000" dirty="0"/>
              <a:t> 2008;52:503-10. </a:t>
            </a:r>
          </a:p>
          <a:p>
            <a:r>
              <a:rPr lang="de-DE" sz="1000" dirty="0"/>
              <a:t>[30] </a:t>
            </a:r>
            <a:r>
              <a:rPr lang="de-DE" sz="1000" dirty="0" err="1"/>
              <a:t>Nugent</a:t>
            </a:r>
            <a:r>
              <a:rPr lang="de-DE" sz="1000" dirty="0"/>
              <a:t> B, Parker MJ, </a:t>
            </a:r>
            <a:r>
              <a:rPr lang="de-DE" sz="1000" dirty="0" err="1"/>
              <a:t>McIntyre</a:t>
            </a:r>
            <a:r>
              <a:rPr lang="de-DE" sz="1000" dirty="0"/>
              <a:t> IA. </a:t>
            </a:r>
            <a:r>
              <a:rPr lang="de-DE" sz="1000" dirty="0" err="1"/>
              <a:t>Nasogastric</a:t>
            </a:r>
            <a:r>
              <a:rPr lang="de-DE" sz="1000" dirty="0"/>
              <a:t> </a:t>
            </a:r>
            <a:r>
              <a:rPr lang="de-DE" sz="1000" dirty="0" err="1"/>
              <a:t>tube</a:t>
            </a:r>
            <a:r>
              <a:rPr lang="de-DE" sz="1000" dirty="0"/>
              <a:t> </a:t>
            </a:r>
            <a:r>
              <a:rPr lang="de-DE" sz="1000" dirty="0" err="1"/>
              <a:t>feeding</a:t>
            </a:r>
            <a:r>
              <a:rPr lang="de-DE" sz="1000" dirty="0"/>
              <a:t> and </a:t>
            </a:r>
            <a:r>
              <a:rPr lang="de-DE" sz="1000" dirty="0" err="1"/>
              <a:t>percutaneous</a:t>
            </a:r>
            <a:r>
              <a:rPr lang="de-DE" sz="1000" dirty="0"/>
              <a:t> </a:t>
            </a:r>
            <a:r>
              <a:rPr lang="de-DE" sz="1000" dirty="0" err="1"/>
              <a:t>endoscopic</a:t>
            </a:r>
            <a:r>
              <a:rPr lang="de-DE" sz="1000" dirty="0"/>
              <a:t> </a:t>
            </a:r>
            <a:r>
              <a:rPr lang="de-DE" sz="1000" dirty="0" err="1"/>
              <a:t>gastrostomy</a:t>
            </a:r>
            <a:r>
              <a:rPr lang="de-DE" sz="1000" dirty="0"/>
              <a:t> </a:t>
            </a:r>
            <a:r>
              <a:rPr lang="de-DE" sz="1000" dirty="0" err="1"/>
              <a:t>tube</a:t>
            </a:r>
            <a:r>
              <a:rPr lang="de-DE" sz="1000" dirty="0"/>
              <a:t> </a:t>
            </a:r>
            <a:r>
              <a:rPr lang="de-DE" sz="1000" dirty="0" err="1"/>
              <a:t>feeding</a:t>
            </a:r>
            <a:r>
              <a:rPr lang="de-DE" sz="1000" dirty="0"/>
              <a:t> in patients with </a:t>
            </a:r>
            <a:r>
              <a:rPr lang="de-DE" sz="1000" dirty="0" err="1"/>
              <a:t>head</a:t>
            </a:r>
            <a:r>
              <a:rPr lang="de-DE" sz="1000" dirty="0"/>
              <a:t> and neck cancer. J Hum Nutr </a:t>
            </a:r>
            <a:r>
              <a:rPr lang="de-DE" sz="1000" dirty="0" err="1"/>
              <a:t>Diet</a:t>
            </a:r>
            <a:r>
              <a:rPr lang="de-DE" sz="1000" dirty="0"/>
              <a:t> : The Official Journal of the British </a:t>
            </a:r>
            <a:r>
              <a:rPr lang="de-DE" sz="1000" dirty="0" err="1"/>
              <a:t>Dietetic</a:t>
            </a:r>
            <a:r>
              <a:rPr lang="de-DE" sz="1000" dirty="0"/>
              <a:t> </a:t>
            </a:r>
            <a:r>
              <a:rPr lang="de-DE" sz="1000" dirty="0" err="1"/>
              <a:t>Association</a:t>
            </a:r>
            <a:r>
              <a:rPr lang="de-DE" sz="1000" dirty="0"/>
              <a:t> 2010;23:277-84. </a:t>
            </a:r>
          </a:p>
          <a:p>
            <a:r>
              <a:rPr lang="de-DE" sz="1000" dirty="0"/>
              <a:t>[31] </a:t>
            </a:r>
            <a:r>
              <a:rPr lang="de-DE" sz="1000" dirty="0" err="1"/>
              <a:t>Bozzetti</a:t>
            </a:r>
            <a:r>
              <a:rPr lang="de-DE" sz="1000" dirty="0"/>
              <a:t> F, </a:t>
            </a:r>
            <a:r>
              <a:rPr lang="de-DE" sz="1000" dirty="0" err="1"/>
              <a:t>Santarpia</a:t>
            </a:r>
            <a:r>
              <a:rPr lang="de-DE" sz="1000" dirty="0"/>
              <a:t> L, </a:t>
            </a:r>
            <a:r>
              <a:rPr lang="de-DE" sz="1000" dirty="0" err="1"/>
              <a:t>Pironi</a:t>
            </a:r>
            <a:r>
              <a:rPr lang="de-DE" sz="1000" dirty="0"/>
              <a:t> L, </a:t>
            </a:r>
            <a:r>
              <a:rPr lang="de-DE" sz="1000" dirty="0" err="1"/>
              <a:t>Thul</a:t>
            </a:r>
            <a:r>
              <a:rPr lang="de-DE" sz="1000" dirty="0"/>
              <a:t> P, Klek S, Gavazzi C, et al. The </a:t>
            </a:r>
            <a:r>
              <a:rPr lang="de-DE" sz="1000" dirty="0" err="1"/>
              <a:t>prognosis</a:t>
            </a:r>
            <a:r>
              <a:rPr lang="de-DE" sz="1000" dirty="0"/>
              <a:t> of </a:t>
            </a:r>
            <a:r>
              <a:rPr lang="de-DE" sz="1000" dirty="0" err="1"/>
              <a:t>incurable</a:t>
            </a:r>
            <a:r>
              <a:rPr lang="de-DE" sz="1000" dirty="0"/>
              <a:t> </a:t>
            </a:r>
            <a:r>
              <a:rPr lang="de-DE" sz="1000" dirty="0" err="1"/>
              <a:t>cachectic</a:t>
            </a:r>
            <a:r>
              <a:rPr lang="de-DE" sz="1000" dirty="0"/>
              <a:t> cancer patients on </a:t>
            </a:r>
            <a:r>
              <a:rPr lang="de-DE" sz="1000" dirty="0" err="1"/>
              <a:t>home</a:t>
            </a:r>
            <a:r>
              <a:rPr lang="de-DE" sz="1000" dirty="0"/>
              <a:t> parenteral nutrition: a </a:t>
            </a:r>
            <a:r>
              <a:rPr lang="de-DE" sz="1000" dirty="0" err="1"/>
              <a:t>multicentre</a:t>
            </a:r>
            <a:r>
              <a:rPr lang="de-DE" sz="1000" dirty="0"/>
              <a:t> </a:t>
            </a:r>
            <a:r>
              <a:rPr lang="de-DE" sz="1000" dirty="0" err="1"/>
              <a:t>observational</a:t>
            </a:r>
            <a:r>
              <a:rPr lang="de-DE" sz="1000" dirty="0"/>
              <a:t> </a:t>
            </a:r>
            <a:r>
              <a:rPr lang="de-DE" sz="1000" dirty="0" err="1"/>
              <a:t>study</a:t>
            </a:r>
            <a:r>
              <a:rPr lang="de-DE" sz="1000" dirty="0"/>
              <a:t> with </a:t>
            </a:r>
            <a:r>
              <a:rPr lang="de-DE" sz="1000" dirty="0" err="1"/>
              <a:t>prospective</a:t>
            </a:r>
            <a:r>
              <a:rPr lang="de-DE" sz="1000" dirty="0"/>
              <a:t> follow-up of 414 patients. Ann </a:t>
            </a:r>
            <a:r>
              <a:rPr lang="de-DE" sz="1000" dirty="0" err="1"/>
              <a:t>Oncol</a:t>
            </a:r>
            <a:r>
              <a:rPr lang="de-DE" sz="1000" dirty="0"/>
              <a:t> : Official Journal of the European Society for Medical Oncology 2014;25:487-93. </a:t>
            </a:r>
          </a:p>
          <a:p>
            <a:r>
              <a:rPr lang="de-DE" sz="1000" dirty="0"/>
              <a:t>[32] Brennan MF, </a:t>
            </a:r>
            <a:r>
              <a:rPr lang="de-DE" sz="1000" dirty="0" err="1"/>
              <a:t>Pisters</a:t>
            </a:r>
            <a:r>
              <a:rPr lang="de-DE" sz="1000" dirty="0"/>
              <a:t> PW, Posner M, </a:t>
            </a:r>
            <a:r>
              <a:rPr lang="de-DE" sz="1000" dirty="0" err="1"/>
              <a:t>Quesada</a:t>
            </a:r>
            <a:r>
              <a:rPr lang="de-DE" sz="1000" dirty="0"/>
              <a:t> O, </a:t>
            </a:r>
            <a:r>
              <a:rPr lang="de-DE" sz="1000" dirty="0" err="1"/>
              <a:t>Shike</a:t>
            </a:r>
            <a:r>
              <a:rPr lang="de-DE" sz="1000" dirty="0"/>
              <a:t> M. A </a:t>
            </a:r>
            <a:r>
              <a:rPr lang="de-DE" sz="1000" dirty="0" err="1"/>
              <a:t>prospective</a:t>
            </a:r>
            <a:r>
              <a:rPr lang="de-DE" sz="1000" dirty="0"/>
              <a:t> </a:t>
            </a:r>
            <a:r>
              <a:rPr lang="de-DE" sz="1000" dirty="0" err="1"/>
              <a:t>randomized</a:t>
            </a:r>
            <a:r>
              <a:rPr lang="de-DE" sz="1000" dirty="0"/>
              <a:t> </a:t>
            </a:r>
            <a:r>
              <a:rPr lang="de-DE" sz="1000" dirty="0" err="1"/>
              <a:t>trial</a:t>
            </a:r>
            <a:r>
              <a:rPr lang="de-DE" sz="1000" dirty="0"/>
              <a:t> of total parenteral nutrition after </a:t>
            </a:r>
            <a:r>
              <a:rPr lang="de-DE" sz="1000" dirty="0" err="1"/>
              <a:t>major</a:t>
            </a:r>
            <a:r>
              <a:rPr lang="de-DE" sz="1000" dirty="0"/>
              <a:t> </a:t>
            </a:r>
            <a:r>
              <a:rPr lang="de-DE" sz="1000" dirty="0" err="1"/>
              <a:t>pancreatic</a:t>
            </a:r>
            <a:r>
              <a:rPr lang="de-DE" sz="1000" dirty="0"/>
              <a:t> </a:t>
            </a:r>
            <a:r>
              <a:rPr lang="de-DE" sz="1000" dirty="0" err="1"/>
              <a:t>resection</a:t>
            </a:r>
            <a:r>
              <a:rPr lang="de-DE" sz="1000" dirty="0"/>
              <a:t> for </a:t>
            </a:r>
            <a:r>
              <a:rPr lang="de-DE" sz="1000" dirty="0" err="1"/>
              <a:t>malignancy</a:t>
            </a:r>
            <a:r>
              <a:rPr lang="de-DE" sz="1000" dirty="0"/>
              <a:t>. Ann </a:t>
            </a:r>
            <a:r>
              <a:rPr lang="de-DE" sz="1000" dirty="0" err="1"/>
              <a:t>Surg</a:t>
            </a:r>
            <a:r>
              <a:rPr lang="de-DE" sz="1000" dirty="0"/>
              <a:t> 1994;220:436-41. </a:t>
            </a:r>
            <a:r>
              <a:rPr lang="de-DE" sz="1000" dirty="0" err="1"/>
              <a:t>discussion</a:t>
            </a:r>
            <a:r>
              <a:rPr lang="de-DE" sz="1000" dirty="0"/>
              <a:t> 41-4. </a:t>
            </a:r>
          </a:p>
          <a:p>
            <a:r>
              <a:rPr lang="de-DE" sz="1000" dirty="0"/>
              <a:t>[33] </a:t>
            </a:r>
            <a:r>
              <a:rPr lang="de-DE" sz="1000" dirty="0" err="1"/>
              <a:t>Scolapio</a:t>
            </a:r>
            <a:r>
              <a:rPr lang="de-DE" sz="1000" dirty="0"/>
              <a:t> JS, </a:t>
            </a:r>
            <a:r>
              <a:rPr lang="de-DE" sz="1000" dirty="0" err="1"/>
              <a:t>Ukleja</a:t>
            </a:r>
            <a:r>
              <a:rPr lang="de-DE" sz="1000" dirty="0"/>
              <a:t> A, </a:t>
            </a:r>
            <a:r>
              <a:rPr lang="de-DE" sz="1000" dirty="0" err="1"/>
              <a:t>Burnes</a:t>
            </a:r>
            <a:r>
              <a:rPr lang="de-DE" sz="1000" dirty="0"/>
              <a:t> </a:t>
            </a:r>
            <a:r>
              <a:rPr lang="de-DE" sz="1000" dirty="0" err="1"/>
              <a:t>Ju</a:t>
            </a:r>
            <a:r>
              <a:rPr lang="de-DE" sz="1000" dirty="0"/>
              <a:t>, Kelly DG. Outcome of patients with </a:t>
            </a:r>
            <a:r>
              <a:rPr lang="de-DE" sz="1000" dirty="0" err="1"/>
              <a:t>radiation</a:t>
            </a:r>
            <a:r>
              <a:rPr lang="de-DE" sz="1000" dirty="0"/>
              <a:t> </a:t>
            </a:r>
            <a:r>
              <a:rPr lang="de-DE" sz="1000" dirty="0" err="1"/>
              <a:t>enteritis</a:t>
            </a:r>
            <a:r>
              <a:rPr lang="de-DE" sz="1000" dirty="0"/>
              <a:t> </a:t>
            </a:r>
            <a:r>
              <a:rPr lang="de-DE" sz="1000" dirty="0" err="1"/>
              <a:t>treated</a:t>
            </a:r>
            <a:r>
              <a:rPr lang="de-DE" sz="1000" dirty="0"/>
              <a:t> with </a:t>
            </a:r>
            <a:r>
              <a:rPr lang="de-DE" sz="1000" dirty="0" err="1"/>
              <a:t>home</a:t>
            </a:r>
            <a:r>
              <a:rPr lang="de-DE" sz="1000" dirty="0"/>
              <a:t> parenteral nutrition. Am J </a:t>
            </a:r>
            <a:r>
              <a:rPr lang="de-DE" sz="1000" dirty="0" err="1"/>
              <a:t>Gastroenterol</a:t>
            </a:r>
            <a:r>
              <a:rPr lang="de-DE" sz="1000" dirty="0"/>
              <a:t> 2002;97:662-6. </a:t>
            </a:r>
          </a:p>
          <a:p>
            <a:r>
              <a:rPr lang="de-DE" sz="1000" dirty="0"/>
              <a:t>[34] </a:t>
            </a:r>
            <a:r>
              <a:rPr lang="de-DE" sz="1000" dirty="0" err="1"/>
              <a:t>Sheth</a:t>
            </a:r>
            <a:r>
              <a:rPr lang="de-DE" sz="1000" dirty="0"/>
              <a:t> CH, Sharp S, Walters ER. Enteral </a:t>
            </a:r>
            <a:r>
              <a:rPr lang="de-DE" sz="1000" dirty="0" err="1"/>
              <a:t>feeding</a:t>
            </a:r>
            <a:r>
              <a:rPr lang="de-DE" sz="1000" dirty="0"/>
              <a:t> in </a:t>
            </a:r>
            <a:r>
              <a:rPr lang="de-DE" sz="1000" dirty="0" err="1"/>
              <a:t>head</a:t>
            </a:r>
            <a:r>
              <a:rPr lang="de-DE" sz="1000" dirty="0"/>
              <a:t> and neck cancer patients at a UK cancer </a:t>
            </a:r>
            <a:r>
              <a:rPr lang="de-DE" sz="1000" dirty="0" err="1"/>
              <a:t>centre</a:t>
            </a:r>
            <a:r>
              <a:rPr lang="de-DE" sz="1000" dirty="0"/>
              <a:t>. J Hum Nutr </a:t>
            </a:r>
            <a:r>
              <a:rPr lang="de-DE" sz="1000" dirty="0" err="1"/>
              <a:t>Diet</a:t>
            </a:r>
            <a:r>
              <a:rPr lang="de-DE" sz="1000" dirty="0"/>
              <a:t> : The Official Journal of the British </a:t>
            </a:r>
            <a:r>
              <a:rPr lang="de-DE" sz="1000" dirty="0" err="1"/>
              <a:t>Dietetic</a:t>
            </a:r>
            <a:r>
              <a:rPr lang="de-DE" sz="1000" dirty="0"/>
              <a:t> </a:t>
            </a:r>
            <a:r>
              <a:rPr lang="de-DE" sz="1000" dirty="0" err="1"/>
              <a:t>Association</a:t>
            </a:r>
            <a:r>
              <a:rPr lang="de-DE" sz="1000" dirty="0"/>
              <a:t> 2013;26:421-8. </a:t>
            </a:r>
          </a:p>
          <a:p>
            <a:r>
              <a:rPr lang="de-DE" sz="1000" dirty="0"/>
              <a:t>[35] Staun M, </a:t>
            </a:r>
            <a:r>
              <a:rPr lang="de-DE" sz="1000" dirty="0" err="1"/>
              <a:t>Hebuterne</a:t>
            </a:r>
            <a:r>
              <a:rPr lang="de-DE" sz="1000" dirty="0"/>
              <a:t> X, </a:t>
            </a:r>
            <a:r>
              <a:rPr lang="de-DE" sz="1000" dirty="0" err="1"/>
              <a:t>Shaffer</a:t>
            </a:r>
            <a:r>
              <a:rPr lang="de-DE" sz="1000" dirty="0"/>
              <a:t> J, </a:t>
            </a:r>
            <a:r>
              <a:rPr lang="de-DE" sz="1000" dirty="0" err="1"/>
              <a:t>Haderslev</a:t>
            </a:r>
            <a:r>
              <a:rPr lang="de-DE" sz="1000" dirty="0"/>
              <a:t> KV, </a:t>
            </a:r>
            <a:r>
              <a:rPr lang="de-DE" sz="1000" dirty="0" err="1"/>
              <a:t>Bozzetti</a:t>
            </a:r>
            <a:r>
              <a:rPr lang="de-DE" sz="1000" dirty="0"/>
              <a:t> F, </a:t>
            </a:r>
            <a:r>
              <a:rPr lang="de-DE" sz="1000" dirty="0" err="1"/>
              <a:t>Pertkiewicz</a:t>
            </a:r>
            <a:r>
              <a:rPr lang="de-DE" sz="1000" dirty="0"/>
              <a:t> M, et al. Management of intestinal failure in Europe. A </a:t>
            </a:r>
            <a:r>
              <a:rPr lang="de-DE" sz="1000" dirty="0" err="1"/>
              <a:t>questionnaire</a:t>
            </a:r>
            <a:r>
              <a:rPr lang="de-DE" sz="1000" dirty="0"/>
              <a:t> </a:t>
            </a:r>
            <a:r>
              <a:rPr lang="de-DE" sz="1000" dirty="0" err="1"/>
              <a:t>based</a:t>
            </a:r>
            <a:r>
              <a:rPr lang="de-DE" sz="1000" dirty="0"/>
              <a:t> </a:t>
            </a:r>
            <a:r>
              <a:rPr lang="de-DE" sz="1000" dirty="0" err="1"/>
              <a:t>study</a:t>
            </a:r>
            <a:r>
              <a:rPr lang="de-DE" sz="1000" dirty="0"/>
              <a:t> on the </a:t>
            </a:r>
            <a:r>
              <a:rPr lang="de-DE" sz="1000" dirty="0" err="1"/>
              <a:t>incidence</a:t>
            </a:r>
            <a:r>
              <a:rPr lang="de-DE" sz="1000" dirty="0"/>
              <a:t> and </a:t>
            </a:r>
            <a:r>
              <a:rPr lang="de-DE" sz="1000" dirty="0" err="1"/>
              <a:t>management</a:t>
            </a:r>
            <a:r>
              <a:rPr lang="de-DE" sz="1000" dirty="0"/>
              <a:t>. Dyn </a:t>
            </a:r>
            <a:r>
              <a:rPr lang="de-DE" sz="1000" dirty="0" err="1"/>
              <a:t>Med</a:t>
            </a:r>
            <a:r>
              <a:rPr lang="de-DE" sz="1000" dirty="0"/>
              <a:t> : DM. 2007;6:7.</a:t>
            </a:r>
            <a:endParaRPr lang="en-US" sz="1000" dirty="0"/>
          </a:p>
        </p:txBody>
      </p:sp>
    </p:spTree>
    <p:extLst>
      <p:ext uri="{BB962C8B-B14F-4D97-AF65-F5344CB8AC3E}">
        <p14:creationId xmlns:p14="http://schemas.microsoft.com/office/powerpoint/2010/main" val="89826721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ußzeilenplatzhalter 1"/>
          <p:cNvSpPr>
            <a:spLocks noGrp="1"/>
          </p:cNvSpPr>
          <p:nvPr>
            <p:ph type="ftr" sz="quarter" idx="11"/>
          </p:nvPr>
        </p:nvSpPr>
        <p:spPr/>
        <p:txBody>
          <a:bodyPr/>
          <a:lstStyle/>
          <a:p>
            <a:r>
              <a:rPr lang="de-DE"/>
              <a:t>B. Braun Melsungen AG </a:t>
            </a:r>
            <a:endParaRPr lang="de-DE" dirty="0"/>
          </a:p>
        </p:txBody>
      </p:sp>
      <p:sp>
        <p:nvSpPr>
          <p:cNvPr id="3" name="Foliennummernplatzhalter 2"/>
          <p:cNvSpPr>
            <a:spLocks noGrp="1"/>
          </p:cNvSpPr>
          <p:nvPr>
            <p:ph type="sldNum" sz="quarter" idx="12"/>
          </p:nvPr>
        </p:nvSpPr>
        <p:spPr/>
        <p:txBody>
          <a:bodyPr/>
          <a:lstStyle/>
          <a:p>
            <a:fld id="{8D981D2A-10EE-45CA-B672-13EC15929D94}" type="slidenum">
              <a:rPr lang="de-DE" smtClean="0"/>
              <a:pPr/>
              <a:t>19</a:t>
            </a:fld>
            <a:endParaRPr lang="de-DE" dirty="0"/>
          </a:p>
        </p:txBody>
      </p:sp>
      <p:sp>
        <p:nvSpPr>
          <p:cNvPr id="9" name="Rectangle 3">
            <a:extLst>
              <a:ext uri="{FF2B5EF4-FFF2-40B4-BE49-F238E27FC236}">
                <a16:creationId xmlns:a16="http://schemas.microsoft.com/office/drawing/2014/main" id="{777DC695-B252-8C4F-8536-822E5115D3C3}"/>
              </a:ext>
            </a:extLst>
          </p:cNvPr>
          <p:cNvSpPr txBox="1">
            <a:spLocks noChangeArrowheads="1"/>
          </p:cNvSpPr>
          <p:nvPr/>
        </p:nvSpPr>
        <p:spPr bwMode="gray">
          <a:xfrm>
            <a:off x="1080000" y="1083869"/>
            <a:ext cx="8388000" cy="724951"/>
          </a:xfrm>
          <a:prstGeom prst="rect">
            <a:avLst/>
          </a:prstGeom>
          <a:solidFill>
            <a:srgbClr val="F2F2F2"/>
          </a:solidFill>
          <a:ln w="9525">
            <a:noFill/>
            <a:miter lim="800000"/>
            <a:headEnd/>
            <a:tailEnd/>
          </a:ln>
        </p:spPr>
        <p:txBody>
          <a:bodyPr vert="horz" wrap="square" lIns="0" tIns="0" rIns="0" bIns="0" numCol="1" anchor="ctr" anchorCtr="0" compatLnSpc="1">
            <a:prstTxWarp prst="textNoShape">
              <a:avLst/>
            </a:prstTxWarp>
          </a:bodyPr>
          <a:lstStyle/>
          <a:p>
            <a:pPr marL="108000" lvl="1" defTabSz="257175">
              <a:spcBef>
                <a:spcPts val="600"/>
              </a:spcBef>
              <a:spcAft>
                <a:spcPts val="400"/>
              </a:spcAft>
              <a:defRPr/>
            </a:pPr>
            <a:r>
              <a:rPr lang="en-US" sz="1400" dirty="0"/>
              <a:t>In patients with chronic insufficient dietary intake and/or uncontrollable malabsorption, we recommend home EN or PN in suitable patients.</a:t>
            </a:r>
            <a:endParaRPr lang="en-US" sz="1400" b="1" dirty="0"/>
          </a:p>
        </p:txBody>
      </p:sp>
      <p:sp>
        <p:nvSpPr>
          <p:cNvPr id="10" name="Rectangle 5">
            <a:extLst>
              <a:ext uri="{FF2B5EF4-FFF2-40B4-BE49-F238E27FC236}">
                <a16:creationId xmlns:a16="http://schemas.microsoft.com/office/drawing/2014/main" id="{F3470630-87A3-2F4F-A727-A3D3C90BF993}"/>
              </a:ext>
            </a:extLst>
          </p:cNvPr>
          <p:cNvSpPr>
            <a:spLocks noChangeArrowheads="1"/>
          </p:cNvSpPr>
          <p:nvPr/>
        </p:nvSpPr>
        <p:spPr bwMode="auto">
          <a:xfrm>
            <a:off x="1080000" y="720000"/>
            <a:ext cx="8388000" cy="356954"/>
          </a:xfrm>
          <a:prstGeom prst="rect">
            <a:avLst/>
          </a:prstGeom>
          <a:solidFill>
            <a:srgbClr val="5186AA"/>
          </a:solidFill>
          <a:ln w="9525">
            <a:noFill/>
            <a:miter lim="800000"/>
            <a:headEnd/>
            <a:tailEnd/>
          </a:ln>
          <a:effectLst/>
        </p:spPr>
        <p:txBody>
          <a:bodyPr wrap="square" anchor="ctr">
            <a:prstTxWarp prst="textNoShape">
              <a:avLst/>
            </a:prstTxWarp>
            <a:noAutofit/>
          </a:bodyPr>
          <a:lstStyle/>
          <a:p>
            <a:r>
              <a:rPr lang="de-DE" sz="1800" dirty="0">
                <a:solidFill>
                  <a:schemeClr val="bg1"/>
                </a:solidFill>
              </a:rPr>
              <a:t>PATIENTS WITH CHRONIC INSUFFICIENT DIETARY INTAKE</a:t>
            </a:r>
          </a:p>
        </p:txBody>
      </p:sp>
      <p:sp>
        <p:nvSpPr>
          <p:cNvPr id="11" name="Rectangle 3">
            <a:extLst>
              <a:ext uri="{FF2B5EF4-FFF2-40B4-BE49-F238E27FC236}">
                <a16:creationId xmlns:a16="http://schemas.microsoft.com/office/drawing/2014/main" id="{4E789276-2679-5C4F-9892-D48B0833CE1B}"/>
              </a:ext>
            </a:extLst>
          </p:cNvPr>
          <p:cNvSpPr txBox="1">
            <a:spLocks noChangeArrowheads="1"/>
          </p:cNvSpPr>
          <p:nvPr/>
        </p:nvSpPr>
        <p:spPr bwMode="gray">
          <a:xfrm>
            <a:off x="1054326" y="2308005"/>
            <a:ext cx="8388000" cy="578298"/>
          </a:xfrm>
          <a:prstGeom prst="rect">
            <a:avLst/>
          </a:prstGeom>
          <a:solidFill>
            <a:srgbClr val="F2F2F2"/>
          </a:solidFill>
          <a:ln w="9525">
            <a:noFill/>
            <a:miter lim="800000"/>
            <a:headEnd/>
            <a:tailEnd/>
          </a:ln>
        </p:spPr>
        <p:txBody>
          <a:bodyPr vert="horz" wrap="square" lIns="0" tIns="0" rIns="0" bIns="0" numCol="1" anchor="ctr" anchorCtr="0" compatLnSpc="1">
            <a:prstTxWarp prst="textNoShape">
              <a:avLst/>
            </a:prstTxWarp>
          </a:bodyPr>
          <a:lstStyle/>
          <a:p>
            <a:pPr marL="108000" lvl="1" defTabSz="257175">
              <a:spcBef>
                <a:spcPts val="600"/>
              </a:spcBef>
              <a:spcAft>
                <a:spcPts val="400"/>
              </a:spcAft>
              <a:defRPr/>
            </a:pPr>
            <a:r>
              <a:rPr lang="en-US" sz="1400" dirty="0" err="1"/>
              <a:t>Strenght</a:t>
            </a:r>
            <a:r>
              <a:rPr lang="en-US" sz="1400" dirty="0"/>
              <a:t> of recommendation strong – Level of evidence low – strong consensus</a:t>
            </a:r>
          </a:p>
        </p:txBody>
      </p:sp>
      <p:sp>
        <p:nvSpPr>
          <p:cNvPr id="12" name="Rectangle 5">
            <a:extLst>
              <a:ext uri="{FF2B5EF4-FFF2-40B4-BE49-F238E27FC236}">
                <a16:creationId xmlns:a16="http://schemas.microsoft.com/office/drawing/2014/main" id="{D0D7B8B4-500B-5646-9B1C-247C138F9662}"/>
              </a:ext>
            </a:extLst>
          </p:cNvPr>
          <p:cNvSpPr>
            <a:spLocks noChangeArrowheads="1"/>
          </p:cNvSpPr>
          <p:nvPr/>
        </p:nvSpPr>
        <p:spPr bwMode="auto">
          <a:xfrm>
            <a:off x="1054326" y="1952836"/>
            <a:ext cx="8388000" cy="356954"/>
          </a:xfrm>
          <a:prstGeom prst="rect">
            <a:avLst/>
          </a:prstGeom>
          <a:solidFill>
            <a:srgbClr val="5186AA"/>
          </a:solidFill>
          <a:ln w="9525">
            <a:noFill/>
            <a:miter lim="800000"/>
            <a:headEnd/>
            <a:tailEnd/>
          </a:ln>
          <a:effectLst/>
        </p:spPr>
        <p:txBody>
          <a:bodyPr wrap="square" anchor="ctr">
            <a:prstTxWarp prst="textNoShape">
              <a:avLst/>
            </a:prstTxWarp>
            <a:noAutofit/>
          </a:bodyPr>
          <a:lstStyle/>
          <a:p>
            <a:r>
              <a:rPr lang="de-DE" sz="1800" dirty="0">
                <a:solidFill>
                  <a:schemeClr val="bg1"/>
                </a:solidFill>
                <a:latin typeface="+mn-lt"/>
              </a:rPr>
              <a:t>GRADE OF RECOMMENDATION</a:t>
            </a:r>
          </a:p>
        </p:txBody>
      </p:sp>
      <p:sp>
        <p:nvSpPr>
          <p:cNvPr id="21" name="Rectangle 3">
            <a:extLst>
              <a:ext uri="{FF2B5EF4-FFF2-40B4-BE49-F238E27FC236}">
                <a16:creationId xmlns:a16="http://schemas.microsoft.com/office/drawing/2014/main" id="{268DB8FC-52F2-F346-BFB1-E31CF3652F5D}"/>
              </a:ext>
            </a:extLst>
          </p:cNvPr>
          <p:cNvSpPr txBox="1">
            <a:spLocks noChangeArrowheads="1"/>
          </p:cNvSpPr>
          <p:nvPr/>
        </p:nvSpPr>
        <p:spPr bwMode="gray">
          <a:xfrm>
            <a:off x="1054326" y="3388124"/>
            <a:ext cx="8388000" cy="2569856"/>
          </a:xfrm>
          <a:prstGeom prst="rect">
            <a:avLst/>
          </a:prstGeom>
          <a:solidFill>
            <a:srgbClr val="F2F2F2"/>
          </a:solidFill>
          <a:ln w="9525">
            <a:noFill/>
            <a:miter lim="800000"/>
            <a:headEnd/>
            <a:tailEnd/>
          </a:ln>
        </p:spPr>
        <p:txBody>
          <a:bodyPr vert="horz" wrap="square" lIns="0" tIns="0" rIns="0" bIns="0" numCol="1" anchor="ctr" anchorCtr="0" compatLnSpc="1">
            <a:prstTxWarp prst="textNoShape">
              <a:avLst/>
            </a:prstTxWarp>
          </a:bodyPr>
          <a:lstStyle/>
          <a:p>
            <a:pPr marL="108000" lvl="1" defTabSz="257175">
              <a:spcBef>
                <a:spcPts val="600"/>
              </a:spcBef>
              <a:spcAft>
                <a:spcPts val="400"/>
              </a:spcAft>
              <a:defRPr/>
            </a:pPr>
            <a:r>
              <a:rPr lang="en-US" sz="1400" dirty="0"/>
              <a:t>Withdrawal of medical nutrition or deciding not to initiate medical nutrition in a patient who is </a:t>
            </a:r>
            <a:br>
              <a:rPr lang="en-US" sz="1400" dirty="0"/>
            </a:br>
            <a:r>
              <a:rPr lang="en-US" sz="1400" dirty="0"/>
              <a:t>unable to consume food is usually considered only in an end-of-life setting. </a:t>
            </a:r>
          </a:p>
          <a:p>
            <a:pPr marL="108000" lvl="1" defTabSz="257175">
              <a:spcBef>
                <a:spcPts val="600"/>
              </a:spcBef>
              <a:spcAft>
                <a:spcPts val="400"/>
              </a:spcAft>
              <a:defRPr/>
            </a:pPr>
            <a:r>
              <a:rPr lang="en-US" sz="1400" dirty="0"/>
              <a:t>There are data showing </a:t>
            </a:r>
            <a:r>
              <a:rPr lang="en-US" sz="1400" b="1" dirty="0"/>
              <a:t>benefits of home EN or PN in cancer patients with chronic defects</a:t>
            </a:r>
            <a:r>
              <a:rPr lang="en-US" sz="1400" dirty="0"/>
              <a:t> </a:t>
            </a:r>
            <a:br>
              <a:rPr lang="en-US" sz="1400" dirty="0"/>
            </a:br>
            <a:r>
              <a:rPr lang="en-US" sz="1400" dirty="0"/>
              <a:t>of dietary intake or absorption even in advanced cancer as long as there is a survival of more </a:t>
            </a:r>
            <a:br>
              <a:rPr lang="en-US" sz="1400" dirty="0"/>
            </a:br>
            <a:r>
              <a:rPr lang="en-US" sz="1400" dirty="0"/>
              <a:t>than a few weeks [36,37].</a:t>
            </a:r>
          </a:p>
          <a:p>
            <a:pPr marL="108000" lvl="1" defTabSz="257175">
              <a:spcBef>
                <a:spcPts val="600"/>
              </a:spcBef>
              <a:spcAft>
                <a:spcPts val="400"/>
              </a:spcAft>
              <a:defRPr/>
            </a:pPr>
            <a:r>
              <a:rPr lang="en-US" sz="1400" dirty="0"/>
              <a:t> A benefit may be inferred by the fact that some cancer patients survive many months </a:t>
            </a:r>
            <a:br>
              <a:rPr lang="en-US" sz="1400" dirty="0"/>
            </a:br>
            <a:r>
              <a:rPr lang="en-US" sz="1400" dirty="0"/>
              <a:t>and even years exclusively on PN, i.e. time frames over which any person without food </a:t>
            </a:r>
            <a:br>
              <a:rPr lang="en-US" sz="1400" dirty="0"/>
            </a:br>
            <a:r>
              <a:rPr lang="en-US" sz="1400" dirty="0"/>
              <a:t>would have otherwise succumbed to starvation [31,38]. </a:t>
            </a:r>
          </a:p>
          <a:p>
            <a:pPr marL="108000" lvl="1" defTabSz="257175">
              <a:spcBef>
                <a:spcPts val="600"/>
              </a:spcBef>
              <a:spcAft>
                <a:spcPts val="400"/>
              </a:spcAft>
              <a:defRPr/>
            </a:pPr>
            <a:r>
              <a:rPr lang="en-US" sz="1400" dirty="0"/>
              <a:t>It is important to evaluate the patient's cognitive and physical abilities before starting </a:t>
            </a:r>
            <a:br>
              <a:rPr lang="en-US" sz="1400" dirty="0"/>
            </a:br>
            <a:r>
              <a:rPr lang="en-US" sz="1400" dirty="0"/>
              <a:t>a home PN training program.</a:t>
            </a:r>
            <a:endParaRPr lang="en-US" sz="1400" b="1" dirty="0"/>
          </a:p>
        </p:txBody>
      </p:sp>
      <p:sp>
        <p:nvSpPr>
          <p:cNvPr id="22" name="Rectangle 5">
            <a:extLst>
              <a:ext uri="{FF2B5EF4-FFF2-40B4-BE49-F238E27FC236}">
                <a16:creationId xmlns:a16="http://schemas.microsoft.com/office/drawing/2014/main" id="{9E925AE7-C098-9244-A473-F9AF50A1C648}"/>
              </a:ext>
            </a:extLst>
          </p:cNvPr>
          <p:cNvSpPr>
            <a:spLocks noChangeArrowheads="1"/>
          </p:cNvSpPr>
          <p:nvPr/>
        </p:nvSpPr>
        <p:spPr bwMode="auto">
          <a:xfrm>
            <a:off x="1054326" y="3032956"/>
            <a:ext cx="8388000" cy="356954"/>
          </a:xfrm>
          <a:prstGeom prst="rect">
            <a:avLst/>
          </a:prstGeom>
          <a:solidFill>
            <a:srgbClr val="5186AA"/>
          </a:solidFill>
          <a:ln w="9525">
            <a:noFill/>
            <a:miter lim="800000"/>
            <a:headEnd/>
            <a:tailEnd/>
          </a:ln>
          <a:effectLst/>
        </p:spPr>
        <p:txBody>
          <a:bodyPr wrap="square" anchor="ctr">
            <a:prstTxWarp prst="textNoShape">
              <a:avLst/>
            </a:prstTxWarp>
            <a:noAutofit/>
          </a:bodyPr>
          <a:lstStyle/>
          <a:p>
            <a:r>
              <a:rPr lang="de-DE" sz="1800" dirty="0">
                <a:solidFill>
                  <a:schemeClr val="bg1"/>
                </a:solidFill>
                <a:latin typeface="+mn-lt"/>
              </a:rPr>
              <a:t>COMMANTARY</a:t>
            </a:r>
          </a:p>
        </p:txBody>
      </p:sp>
    </p:spTree>
    <p:extLst>
      <p:ext uri="{BB962C8B-B14F-4D97-AF65-F5344CB8AC3E}">
        <p14:creationId xmlns:p14="http://schemas.microsoft.com/office/powerpoint/2010/main" val="146683317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ußzeilenplatzhalter 1"/>
          <p:cNvSpPr>
            <a:spLocks noGrp="1"/>
          </p:cNvSpPr>
          <p:nvPr>
            <p:ph type="ftr" sz="quarter" idx="11"/>
          </p:nvPr>
        </p:nvSpPr>
        <p:spPr/>
        <p:txBody>
          <a:bodyPr/>
          <a:lstStyle/>
          <a:p>
            <a:r>
              <a:rPr lang="de-DE"/>
              <a:t>B. Braun Melsungen AG </a:t>
            </a:r>
            <a:endParaRPr lang="de-DE" dirty="0"/>
          </a:p>
        </p:txBody>
      </p:sp>
      <p:sp>
        <p:nvSpPr>
          <p:cNvPr id="3" name="Foliennummernplatzhalter 2"/>
          <p:cNvSpPr>
            <a:spLocks noGrp="1"/>
          </p:cNvSpPr>
          <p:nvPr>
            <p:ph type="sldNum" sz="quarter" idx="12"/>
          </p:nvPr>
        </p:nvSpPr>
        <p:spPr/>
        <p:txBody>
          <a:bodyPr/>
          <a:lstStyle/>
          <a:p>
            <a:fld id="{8D981D2A-10EE-45CA-B672-13EC15929D94}" type="slidenum">
              <a:rPr lang="de-DE" smtClean="0"/>
              <a:pPr/>
              <a:t>2</a:t>
            </a:fld>
            <a:endParaRPr lang="de-DE" dirty="0"/>
          </a:p>
        </p:txBody>
      </p:sp>
      <p:pic>
        <p:nvPicPr>
          <p:cNvPr id="4" name="Grafik 3"/>
          <p:cNvPicPr>
            <a:picLocks noChangeAspect="1"/>
          </p:cNvPicPr>
          <p:nvPr/>
        </p:nvPicPr>
        <p:blipFill>
          <a:blip r:embed="rId2"/>
          <a:stretch>
            <a:fillRect/>
          </a:stretch>
        </p:blipFill>
        <p:spPr>
          <a:xfrm>
            <a:off x="967296" y="260648"/>
            <a:ext cx="7180931" cy="6137548"/>
          </a:xfrm>
          <a:prstGeom prst="rect">
            <a:avLst/>
          </a:prstGeom>
        </p:spPr>
      </p:pic>
    </p:spTree>
    <p:extLst>
      <p:ext uri="{BB962C8B-B14F-4D97-AF65-F5344CB8AC3E}">
        <p14:creationId xmlns:p14="http://schemas.microsoft.com/office/powerpoint/2010/main" val="375500183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ußzeilenplatzhalter 1"/>
          <p:cNvSpPr>
            <a:spLocks noGrp="1"/>
          </p:cNvSpPr>
          <p:nvPr>
            <p:ph type="ftr" sz="quarter" idx="11"/>
          </p:nvPr>
        </p:nvSpPr>
        <p:spPr/>
        <p:txBody>
          <a:bodyPr/>
          <a:lstStyle/>
          <a:p>
            <a:r>
              <a:rPr lang="de-DE"/>
              <a:t>B. Braun Melsungen AG </a:t>
            </a:r>
            <a:endParaRPr lang="de-DE" dirty="0"/>
          </a:p>
        </p:txBody>
      </p:sp>
      <p:sp>
        <p:nvSpPr>
          <p:cNvPr id="3" name="Foliennummernplatzhalter 2"/>
          <p:cNvSpPr>
            <a:spLocks noGrp="1"/>
          </p:cNvSpPr>
          <p:nvPr>
            <p:ph type="sldNum" sz="quarter" idx="12"/>
          </p:nvPr>
        </p:nvSpPr>
        <p:spPr/>
        <p:txBody>
          <a:bodyPr/>
          <a:lstStyle/>
          <a:p>
            <a:fld id="{8D981D2A-10EE-45CA-B672-13EC15929D94}" type="slidenum">
              <a:rPr lang="de-DE" smtClean="0"/>
              <a:pPr/>
              <a:t>20</a:t>
            </a:fld>
            <a:endParaRPr lang="de-DE" dirty="0"/>
          </a:p>
        </p:txBody>
      </p:sp>
      <p:sp>
        <p:nvSpPr>
          <p:cNvPr id="7" name="Rectangle 5">
            <a:extLst>
              <a:ext uri="{FF2B5EF4-FFF2-40B4-BE49-F238E27FC236}">
                <a16:creationId xmlns:a16="http://schemas.microsoft.com/office/drawing/2014/main" id="{D0D7B8B4-500B-5646-9B1C-247C138F9662}"/>
              </a:ext>
            </a:extLst>
          </p:cNvPr>
          <p:cNvSpPr>
            <a:spLocks noChangeArrowheads="1"/>
          </p:cNvSpPr>
          <p:nvPr/>
        </p:nvSpPr>
        <p:spPr bwMode="auto">
          <a:xfrm>
            <a:off x="1080000" y="720000"/>
            <a:ext cx="8388000" cy="360000"/>
          </a:xfrm>
          <a:prstGeom prst="rect">
            <a:avLst/>
          </a:prstGeom>
          <a:solidFill>
            <a:srgbClr val="5186AA"/>
          </a:solidFill>
          <a:ln w="9525">
            <a:noFill/>
            <a:miter lim="800000"/>
            <a:headEnd/>
            <a:tailEnd/>
          </a:ln>
          <a:effectLst/>
        </p:spPr>
        <p:txBody>
          <a:bodyPr wrap="square" anchor="ctr">
            <a:prstTxWarp prst="textNoShape">
              <a:avLst/>
            </a:prstTxWarp>
            <a:noAutofit/>
          </a:bodyPr>
          <a:lstStyle/>
          <a:p>
            <a:r>
              <a:rPr lang="de-DE" sz="1800" dirty="0">
                <a:solidFill>
                  <a:schemeClr val="bg1"/>
                </a:solidFill>
              </a:rPr>
              <a:t>LITERTURE TO THE COMMENT. CHRONIC INSUFFICIENT DIETARY INTAKE</a:t>
            </a:r>
          </a:p>
        </p:txBody>
      </p:sp>
      <p:sp>
        <p:nvSpPr>
          <p:cNvPr id="4" name="Rechteck 3"/>
          <p:cNvSpPr/>
          <p:nvPr/>
        </p:nvSpPr>
        <p:spPr>
          <a:xfrm>
            <a:off x="1080000" y="1080000"/>
            <a:ext cx="8388000" cy="1477328"/>
          </a:xfrm>
          <a:prstGeom prst="rect">
            <a:avLst/>
          </a:prstGeom>
          <a:solidFill>
            <a:schemeClr val="bg1">
              <a:lumMod val="95000"/>
            </a:schemeClr>
          </a:solidFill>
        </p:spPr>
        <p:txBody>
          <a:bodyPr wrap="square">
            <a:spAutoFit/>
          </a:bodyPr>
          <a:lstStyle/>
          <a:p>
            <a:r>
              <a:rPr lang="de-DE" sz="1000" dirty="0"/>
              <a:t>[31] </a:t>
            </a:r>
            <a:r>
              <a:rPr lang="de-DE" sz="1000" dirty="0" err="1"/>
              <a:t>Bozzetti</a:t>
            </a:r>
            <a:r>
              <a:rPr lang="de-DE" sz="1000" dirty="0"/>
              <a:t> F, </a:t>
            </a:r>
            <a:r>
              <a:rPr lang="de-DE" sz="1000" dirty="0" err="1"/>
              <a:t>Santarpia</a:t>
            </a:r>
            <a:r>
              <a:rPr lang="de-DE" sz="1000" dirty="0"/>
              <a:t> L, </a:t>
            </a:r>
            <a:r>
              <a:rPr lang="de-DE" sz="1000" dirty="0" err="1"/>
              <a:t>Pironi</a:t>
            </a:r>
            <a:r>
              <a:rPr lang="de-DE" sz="1000" dirty="0"/>
              <a:t> L, </a:t>
            </a:r>
            <a:r>
              <a:rPr lang="de-DE" sz="1000" dirty="0" err="1"/>
              <a:t>Thul</a:t>
            </a:r>
            <a:r>
              <a:rPr lang="de-DE" sz="1000" dirty="0"/>
              <a:t> P, Klek S, Gavazzi C, et al. The </a:t>
            </a:r>
            <a:r>
              <a:rPr lang="de-DE" sz="1000" dirty="0" err="1"/>
              <a:t>prognosis</a:t>
            </a:r>
            <a:r>
              <a:rPr lang="de-DE" sz="1000" dirty="0"/>
              <a:t> of </a:t>
            </a:r>
            <a:r>
              <a:rPr lang="de-DE" sz="1000" dirty="0" err="1"/>
              <a:t>incurable</a:t>
            </a:r>
            <a:r>
              <a:rPr lang="de-DE" sz="1000" dirty="0"/>
              <a:t> </a:t>
            </a:r>
            <a:r>
              <a:rPr lang="de-DE" sz="1000" dirty="0" err="1"/>
              <a:t>cachectic</a:t>
            </a:r>
            <a:r>
              <a:rPr lang="de-DE" sz="1000" dirty="0"/>
              <a:t> cancer patients on </a:t>
            </a:r>
            <a:r>
              <a:rPr lang="de-DE" sz="1000" dirty="0" err="1"/>
              <a:t>home</a:t>
            </a:r>
            <a:r>
              <a:rPr lang="de-DE" sz="1000" dirty="0"/>
              <a:t> parenteral nutrition: a </a:t>
            </a:r>
            <a:r>
              <a:rPr lang="de-DE" sz="1000" dirty="0" err="1"/>
              <a:t>multicentre</a:t>
            </a:r>
            <a:r>
              <a:rPr lang="de-DE" sz="1000" dirty="0"/>
              <a:t> </a:t>
            </a:r>
            <a:r>
              <a:rPr lang="de-DE" sz="1000" dirty="0" err="1"/>
              <a:t>observational</a:t>
            </a:r>
            <a:r>
              <a:rPr lang="de-DE" sz="1000" dirty="0"/>
              <a:t> </a:t>
            </a:r>
            <a:r>
              <a:rPr lang="de-DE" sz="1000" dirty="0" err="1"/>
              <a:t>study</a:t>
            </a:r>
            <a:r>
              <a:rPr lang="de-DE" sz="1000" dirty="0"/>
              <a:t> with </a:t>
            </a:r>
            <a:r>
              <a:rPr lang="de-DE" sz="1000" dirty="0" err="1"/>
              <a:t>prospective</a:t>
            </a:r>
            <a:r>
              <a:rPr lang="de-DE" sz="1000" dirty="0"/>
              <a:t> follow-up of 414 patients. Ann </a:t>
            </a:r>
            <a:r>
              <a:rPr lang="de-DE" sz="1000" dirty="0" err="1"/>
              <a:t>Oncol</a:t>
            </a:r>
            <a:r>
              <a:rPr lang="de-DE" sz="1000" dirty="0"/>
              <a:t> : Official Journal of the European Society for Medical Oncology 2014;25:487-93. </a:t>
            </a:r>
          </a:p>
          <a:p>
            <a:r>
              <a:rPr lang="de-DE" sz="1000" dirty="0"/>
              <a:t>[36] </a:t>
            </a:r>
            <a:r>
              <a:rPr lang="de-DE" sz="1000" dirty="0" err="1"/>
              <a:t>Orrevall</a:t>
            </a:r>
            <a:r>
              <a:rPr lang="de-DE" sz="1000" dirty="0"/>
              <a:t> Y, </a:t>
            </a:r>
            <a:r>
              <a:rPr lang="de-DE" sz="1000" dirty="0" err="1"/>
              <a:t>Tishelman</a:t>
            </a:r>
            <a:r>
              <a:rPr lang="de-DE" sz="1000" dirty="0"/>
              <a:t> C, </a:t>
            </a:r>
            <a:r>
              <a:rPr lang="de-DE" sz="1000" dirty="0" err="1"/>
              <a:t>Permert</a:t>
            </a:r>
            <a:r>
              <a:rPr lang="de-DE" sz="1000" dirty="0"/>
              <a:t> J, </a:t>
            </a:r>
            <a:r>
              <a:rPr lang="de-DE" sz="1000" dirty="0" err="1"/>
              <a:t>Lundstrom</a:t>
            </a:r>
            <a:r>
              <a:rPr lang="de-DE" sz="1000" dirty="0"/>
              <a:t> S. A national </a:t>
            </a:r>
            <a:r>
              <a:rPr lang="de-DE" sz="1000" dirty="0" err="1"/>
              <a:t>observational</a:t>
            </a:r>
            <a:r>
              <a:rPr lang="de-DE" sz="1000" dirty="0"/>
              <a:t> € </a:t>
            </a:r>
            <a:r>
              <a:rPr lang="de-DE" sz="1000" dirty="0" err="1"/>
              <a:t>study</a:t>
            </a:r>
            <a:r>
              <a:rPr lang="de-DE" sz="1000" dirty="0"/>
              <a:t> of the </a:t>
            </a:r>
            <a:r>
              <a:rPr lang="de-DE" sz="1000" dirty="0" err="1"/>
              <a:t>prevalence</a:t>
            </a:r>
            <a:r>
              <a:rPr lang="de-DE" sz="1000" dirty="0"/>
              <a:t> and </a:t>
            </a:r>
            <a:r>
              <a:rPr lang="de-DE" sz="1000" dirty="0" err="1"/>
              <a:t>use</a:t>
            </a:r>
            <a:r>
              <a:rPr lang="de-DE" sz="1000" dirty="0"/>
              <a:t> of enteral </a:t>
            </a:r>
            <a:r>
              <a:rPr lang="de-DE" sz="1000" dirty="0" err="1"/>
              <a:t>tube</a:t>
            </a:r>
            <a:r>
              <a:rPr lang="de-DE" sz="1000" dirty="0"/>
              <a:t> </a:t>
            </a:r>
            <a:r>
              <a:rPr lang="de-DE" sz="1000" dirty="0" err="1"/>
              <a:t>feeding</a:t>
            </a:r>
            <a:r>
              <a:rPr lang="de-DE" sz="1000" dirty="0"/>
              <a:t>, parenteral nutrition and </a:t>
            </a:r>
            <a:r>
              <a:rPr lang="de-DE" sz="1000" dirty="0" err="1"/>
              <a:t>intravenous</a:t>
            </a:r>
            <a:r>
              <a:rPr lang="de-DE" sz="1000" dirty="0"/>
              <a:t> </a:t>
            </a:r>
            <a:r>
              <a:rPr lang="de-DE" sz="1000" dirty="0" err="1"/>
              <a:t>glucose</a:t>
            </a:r>
            <a:r>
              <a:rPr lang="de-DE" sz="1000" dirty="0"/>
              <a:t> in cancer patients </a:t>
            </a:r>
            <a:r>
              <a:rPr lang="de-DE" sz="1000" dirty="0" err="1"/>
              <a:t>enrolled</a:t>
            </a:r>
            <a:r>
              <a:rPr lang="de-DE" sz="1000" dirty="0"/>
              <a:t> in </a:t>
            </a:r>
            <a:r>
              <a:rPr lang="de-DE" sz="1000" dirty="0" err="1"/>
              <a:t>specialized</a:t>
            </a:r>
            <a:r>
              <a:rPr lang="de-DE" sz="1000" dirty="0"/>
              <a:t> palliative care. Nutrients 2013;5:267-82. </a:t>
            </a:r>
          </a:p>
          <a:p>
            <a:r>
              <a:rPr lang="de-DE" sz="1000" dirty="0"/>
              <a:t>[37] </a:t>
            </a:r>
            <a:r>
              <a:rPr lang="de-DE" sz="1000" dirty="0" err="1"/>
              <a:t>Ruggeri</a:t>
            </a:r>
            <a:r>
              <a:rPr lang="de-DE" sz="1000" dirty="0"/>
              <a:t> E, </a:t>
            </a:r>
            <a:r>
              <a:rPr lang="de-DE" sz="1000" dirty="0" err="1"/>
              <a:t>Agostini</a:t>
            </a:r>
            <a:r>
              <a:rPr lang="de-DE" sz="1000" dirty="0"/>
              <a:t> F, </a:t>
            </a:r>
            <a:r>
              <a:rPr lang="de-DE" sz="1000" dirty="0" err="1"/>
              <a:t>Fettucciari</a:t>
            </a:r>
            <a:r>
              <a:rPr lang="de-DE" sz="1000" dirty="0"/>
              <a:t> L, </a:t>
            </a:r>
            <a:r>
              <a:rPr lang="de-DE" sz="1000" dirty="0" err="1"/>
              <a:t>Giannantonio</a:t>
            </a:r>
            <a:r>
              <a:rPr lang="de-DE" sz="1000" dirty="0"/>
              <a:t> M, </a:t>
            </a:r>
            <a:r>
              <a:rPr lang="de-DE" sz="1000" dirty="0" err="1"/>
              <a:t>Pironi</a:t>
            </a:r>
            <a:r>
              <a:rPr lang="de-DE" sz="1000" dirty="0"/>
              <a:t> L, </a:t>
            </a:r>
            <a:r>
              <a:rPr lang="de-DE" sz="1000" dirty="0" err="1"/>
              <a:t>Pannuti</a:t>
            </a:r>
            <a:r>
              <a:rPr lang="de-DE" sz="1000" dirty="0"/>
              <a:t> F. Home </a:t>
            </a:r>
            <a:r>
              <a:rPr lang="de-DE" sz="1000" dirty="0" err="1"/>
              <a:t>artificial</a:t>
            </a:r>
            <a:r>
              <a:rPr lang="de-DE" sz="1000" dirty="0"/>
              <a:t> nutrition in </a:t>
            </a:r>
            <a:r>
              <a:rPr lang="de-DE" sz="1000" dirty="0" err="1"/>
              <a:t>advanced</a:t>
            </a:r>
            <a:r>
              <a:rPr lang="de-DE" sz="1000" dirty="0"/>
              <a:t> cancer patients. </a:t>
            </a:r>
            <a:r>
              <a:rPr lang="de-DE" sz="1000" dirty="0" err="1"/>
              <a:t>Tumori</a:t>
            </a:r>
            <a:r>
              <a:rPr lang="de-DE" sz="1000" dirty="0"/>
              <a:t> 2013;99:218-24. </a:t>
            </a:r>
          </a:p>
          <a:p>
            <a:r>
              <a:rPr lang="de-DE" sz="1000" dirty="0"/>
              <a:t>[38] Fan BG. Parenteral nutrition </a:t>
            </a:r>
            <a:r>
              <a:rPr lang="de-DE" sz="1000" dirty="0" err="1"/>
              <a:t>prolongs</a:t>
            </a:r>
            <a:r>
              <a:rPr lang="de-DE" sz="1000" dirty="0"/>
              <a:t> the </a:t>
            </a:r>
            <a:r>
              <a:rPr lang="de-DE" sz="1000" dirty="0" err="1"/>
              <a:t>survival</a:t>
            </a:r>
            <a:r>
              <a:rPr lang="de-DE" sz="1000" dirty="0"/>
              <a:t> of patients </a:t>
            </a:r>
            <a:r>
              <a:rPr lang="de-DE" sz="1000" dirty="0" err="1"/>
              <a:t>associated</a:t>
            </a:r>
            <a:r>
              <a:rPr lang="de-DE" sz="1000" dirty="0"/>
              <a:t> with </a:t>
            </a:r>
            <a:r>
              <a:rPr lang="de-DE" sz="1000" dirty="0" err="1"/>
              <a:t>malignant</a:t>
            </a:r>
            <a:r>
              <a:rPr lang="de-DE" sz="1000" dirty="0"/>
              <a:t> gastrointestinal </a:t>
            </a:r>
            <a:r>
              <a:rPr lang="de-DE" sz="1000" dirty="0" err="1"/>
              <a:t>obstruction</a:t>
            </a:r>
            <a:r>
              <a:rPr lang="de-DE" sz="1000" dirty="0"/>
              <a:t>. JPEN - J </a:t>
            </a:r>
            <a:r>
              <a:rPr lang="de-DE" sz="1000" dirty="0" err="1"/>
              <a:t>Parenter</a:t>
            </a:r>
            <a:r>
              <a:rPr lang="de-DE" sz="1000" dirty="0"/>
              <a:t> Enter Nutr 2007;31: 508-10.</a:t>
            </a:r>
          </a:p>
        </p:txBody>
      </p:sp>
    </p:spTree>
    <p:extLst>
      <p:ext uri="{BB962C8B-B14F-4D97-AF65-F5344CB8AC3E}">
        <p14:creationId xmlns:p14="http://schemas.microsoft.com/office/powerpoint/2010/main" val="163937404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ußzeilenplatzhalter 2"/>
          <p:cNvSpPr>
            <a:spLocks noGrp="1"/>
          </p:cNvSpPr>
          <p:nvPr>
            <p:ph type="ftr" sz="quarter" idx="11"/>
          </p:nvPr>
        </p:nvSpPr>
        <p:spPr/>
        <p:txBody>
          <a:bodyPr/>
          <a:lstStyle/>
          <a:p>
            <a:r>
              <a:rPr lang="de-DE"/>
              <a:t>B. Braun Melsungen AG </a:t>
            </a:r>
            <a:endParaRPr lang="de-DE" dirty="0"/>
          </a:p>
        </p:txBody>
      </p:sp>
      <p:sp>
        <p:nvSpPr>
          <p:cNvPr id="4" name="Foliennummernplatzhalter 3"/>
          <p:cNvSpPr>
            <a:spLocks noGrp="1"/>
          </p:cNvSpPr>
          <p:nvPr>
            <p:ph type="sldNum" sz="quarter" idx="12"/>
          </p:nvPr>
        </p:nvSpPr>
        <p:spPr/>
        <p:txBody>
          <a:bodyPr/>
          <a:lstStyle/>
          <a:p>
            <a:fld id="{8D981D2A-10EE-45CA-B672-13EC15929D94}" type="slidenum">
              <a:rPr lang="de-DE" smtClean="0"/>
              <a:pPr/>
              <a:t>21</a:t>
            </a:fld>
            <a:endParaRPr lang="de-DE" dirty="0"/>
          </a:p>
        </p:txBody>
      </p:sp>
      <p:sp>
        <p:nvSpPr>
          <p:cNvPr id="15" name="Titel 14"/>
          <p:cNvSpPr>
            <a:spLocks noGrp="1"/>
          </p:cNvSpPr>
          <p:nvPr>
            <p:ph type="title"/>
          </p:nvPr>
        </p:nvSpPr>
        <p:spPr/>
        <p:txBody>
          <a:bodyPr/>
          <a:lstStyle/>
          <a:p>
            <a:r>
              <a:rPr lang="de-DE" dirty="0"/>
              <a:t>Key </a:t>
            </a:r>
            <a:r>
              <a:rPr lang="de-DE" dirty="0" err="1"/>
              <a:t>points</a:t>
            </a:r>
            <a:r>
              <a:rPr lang="de-DE" dirty="0"/>
              <a:t> </a:t>
            </a:r>
            <a:r>
              <a:rPr lang="de-DE" dirty="0" err="1"/>
              <a:t>should</a:t>
            </a:r>
            <a:r>
              <a:rPr lang="de-DE" dirty="0"/>
              <a:t> </a:t>
            </a:r>
            <a:r>
              <a:rPr lang="de-DE" dirty="0" err="1"/>
              <a:t>be</a:t>
            </a:r>
            <a:r>
              <a:rPr lang="de-DE" dirty="0"/>
              <a:t> </a:t>
            </a:r>
            <a:r>
              <a:rPr lang="de-DE" dirty="0" err="1"/>
              <a:t>aiming</a:t>
            </a:r>
            <a:r>
              <a:rPr lang="de-DE" dirty="0"/>
              <a:t> </a:t>
            </a:r>
            <a:r>
              <a:rPr lang="de-DE" dirty="0" err="1"/>
              <a:t>for</a:t>
            </a:r>
            <a:endParaRPr lang="de-DE" dirty="0"/>
          </a:p>
        </p:txBody>
      </p:sp>
      <p:sp>
        <p:nvSpPr>
          <p:cNvPr id="10" name="Rectangle 5"/>
          <p:cNvSpPr>
            <a:spLocks noChangeArrowheads="1"/>
          </p:cNvSpPr>
          <p:nvPr/>
        </p:nvSpPr>
        <p:spPr bwMode="auto">
          <a:xfrm>
            <a:off x="1898738" y="2024844"/>
            <a:ext cx="8388000" cy="723933"/>
          </a:xfrm>
          <a:prstGeom prst="rect">
            <a:avLst/>
          </a:prstGeom>
          <a:solidFill>
            <a:srgbClr val="F2F2F2"/>
          </a:solidFill>
          <a:ln w="9525">
            <a:noFill/>
            <a:miter lim="800000"/>
            <a:headEnd/>
            <a:tailEnd/>
          </a:ln>
          <a:effectLst/>
        </p:spPr>
        <p:txBody>
          <a:bodyPr wrap="square" lIns="360000" anchor="ctr">
            <a:prstTxWarp prst="textNoShape">
              <a:avLst/>
            </a:prstTxWarp>
            <a:noAutofit/>
          </a:bodyPr>
          <a:lstStyle/>
          <a:p>
            <a:r>
              <a:rPr lang="en-US" sz="1800" dirty="0"/>
              <a:t>Oral nutrition first</a:t>
            </a:r>
          </a:p>
        </p:txBody>
      </p:sp>
      <p:sp>
        <p:nvSpPr>
          <p:cNvPr id="12" name="Rectangle 5"/>
          <p:cNvSpPr>
            <a:spLocks noChangeArrowheads="1"/>
          </p:cNvSpPr>
          <p:nvPr/>
        </p:nvSpPr>
        <p:spPr bwMode="auto">
          <a:xfrm>
            <a:off x="1898738" y="2888940"/>
            <a:ext cx="8388000" cy="723933"/>
          </a:xfrm>
          <a:prstGeom prst="rect">
            <a:avLst/>
          </a:prstGeom>
          <a:solidFill>
            <a:srgbClr val="F2F2F2"/>
          </a:solidFill>
          <a:ln w="9525">
            <a:noFill/>
            <a:miter lim="800000"/>
            <a:headEnd/>
            <a:tailEnd/>
          </a:ln>
          <a:effectLst/>
        </p:spPr>
        <p:txBody>
          <a:bodyPr wrap="square" lIns="360000" anchor="ctr">
            <a:prstTxWarp prst="textNoShape">
              <a:avLst/>
            </a:prstTxWarp>
            <a:noAutofit/>
          </a:bodyPr>
          <a:lstStyle/>
          <a:p>
            <a:r>
              <a:rPr lang="en-US" sz="1700" dirty="0"/>
              <a:t>Enteral Nutrition (EN) if oral nutrition remains inadequate</a:t>
            </a:r>
            <a:endParaRPr lang="de-DE" sz="1700" spc="50" noProof="1"/>
          </a:p>
        </p:txBody>
      </p:sp>
      <p:sp>
        <p:nvSpPr>
          <p:cNvPr id="14" name="Rectangle 5"/>
          <p:cNvSpPr>
            <a:spLocks noChangeArrowheads="1"/>
          </p:cNvSpPr>
          <p:nvPr/>
        </p:nvSpPr>
        <p:spPr bwMode="auto">
          <a:xfrm>
            <a:off x="1898738" y="3793050"/>
            <a:ext cx="8388000" cy="723933"/>
          </a:xfrm>
          <a:prstGeom prst="rect">
            <a:avLst/>
          </a:prstGeom>
          <a:solidFill>
            <a:srgbClr val="F2F2F2"/>
          </a:solidFill>
          <a:ln w="9525">
            <a:noFill/>
            <a:miter lim="800000"/>
            <a:headEnd/>
            <a:tailEnd/>
          </a:ln>
          <a:effectLst/>
        </p:spPr>
        <p:txBody>
          <a:bodyPr wrap="square" lIns="360000" anchor="ctr">
            <a:prstTxWarp prst="textNoShape">
              <a:avLst/>
            </a:prstTxWarp>
            <a:noAutofit/>
          </a:bodyPr>
          <a:lstStyle/>
          <a:p>
            <a:pPr>
              <a:spcAft>
                <a:spcPts val="0"/>
              </a:spcAft>
            </a:pPr>
            <a:r>
              <a:rPr lang="en-US" sz="1700" dirty="0"/>
              <a:t>Parenteral Nutrition (PN) if Enteral Nutrition (EN) is not </a:t>
            </a:r>
            <a:r>
              <a:rPr lang="en-US" sz="1700" dirty="0" err="1"/>
              <a:t>sufficiant</a:t>
            </a:r>
            <a:r>
              <a:rPr lang="en-US" sz="1700" dirty="0"/>
              <a:t> or feasible</a:t>
            </a:r>
            <a:endParaRPr lang="de-DE" sz="1700" spc="50" noProof="1"/>
          </a:p>
        </p:txBody>
      </p:sp>
      <p:sp>
        <p:nvSpPr>
          <p:cNvPr id="2" name="Rechteck 1"/>
          <p:cNvSpPr/>
          <p:nvPr/>
        </p:nvSpPr>
        <p:spPr bwMode="gray">
          <a:xfrm>
            <a:off x="1080000" y="2024844"/>
            <a:ext cx="655408" cy="723933"/>
          </a:xfrm>
          <a:prstGeom prst="rect">
            <a:avLst/>
          </a:prstGeom>
          <a:solidFill>
            <a:srgbClr val="5186AA"/>
          </a:solidFill>
          <a:ln w="254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2400" dirty="0">
                <a:solidFill>
                  <a:schemeClr val="bg1"/>
                </a:solidFill>
                <a:latin typeface="Arial" panose="020B0604020202020204" pitchFamily="34" charset="0"/>
                <a:cs typeface="Arial" panose="020B0604020202020204" pitchFamily="34" charset="0"/>
              </a:rPr>
              <a:t>1</a:t>
            </a:r>
          </a:p>
        </p:txBody>
      </p:sp>
      <p:sp>
        <p:nvSpPr>
          <p:cNvPr id="18" name="Rechteck 17"/>
          <p:cNvSpPr/>
          <p:nvPr/>
        </p:nvSpPr>
        <p:spPr bwMode="gray">
          <a:xfrm>
            <a:off x="1080000" y="2888940"/>
            <a:ext cx="655408" cy="723933"/>
          </a:xfrm>
          <a:prstGeom prst="rect">
            <a:avLst/>
          </a:prstGeom>
          <a:solidFill>
            <a:srgbClr val="5186AA"/>
          </a:solidFill>
          <a:ln w="254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2400" dirty="0">
                <a:solidFill>
                  <a:schemeClr val="bg1"/>
                </a:solidFill>
                <a:latin typeface="Arial" panose="020B0604020202020204" pitchFamily="34" charset="0"/>
                <a:cs typeface="Arial" panose="020B0604020202020204" pitchFamily="34" charset="0"/>
              </a:rPr>
              <a:t>2</a:t>
            </a:r>
          </a:p>
        </p:txBody>
      </p:sp>
      <p:sp>
        <p:nvSpPr>
          <p:cNvPr id="19" name="Rechteck 18"/>
          <p:cNvSpPr/>
          <p:nvPr/>
        </p:nvSpPr>
        <p:spPr bwMode="gray">
          <a:xfrm>
            <a:off x="1080000" y="3793050"/>
            <a:ext cx="655408" cy="723933"/>
          </a:xfrm>
          <a:prstGeom prst="rect">
            <a:avLst/>
          </a:prstGeom>
          <a:solidFill>
            <a:srgbClr val="5186AA"/>
          </a:solidFill>
          <a:ln w="254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2400" dirty="0">
                <a:solidFill>
                  <a:schemeClr val="bg1"/>
                </a:solidFill>
                <a:latin typeface="Arial" panose="020B0604020202020204" pitchFamily="34" charset="0"/>
                <a:cs typeface="Arial" panose="020B0604020202020204" pitchFamily="34" charset="0"/>
              </a:rPr>
              <a:t>3</a:t>
            </a:r>
          </a:p>
        </p:txBody>
      </p:sp>
      <p:sp>
        <p:nvSpPr>
          <p:cNvPr id="16" name="Rectangle 5"/>
          <p:cNvSpPr>
            <a:spLocks noChangeArrowheads="1"/>
          </p:cNvSpPr>
          <p:nvPr/>
        </p:nvSpPr>
        <p:spPr bwMode="auto">
          <a:xfrm>
            <a:off x="1901195" y="4649283"/>
            <a:ext cx="8388000" cy="723933"/>
          </a:xfrm>
          <a:prstGeom prst="rect">
            <a:avLst/>
          </a:prstGeom>
          <a:solidFill>
            <a:srgbClr val="F2F2F2"/>
          </a:solidFill>
          <a:ln w="9525">
            <a:noFill/>
            <a:miter lim="800000"/>
            <a:headEnd/>
            <a:tailEnd/>
          </a:ln>
          <a:effectLst/>
        </p:spPr>
        <p:txBody>
          <a:bodyPr wrap="square" lIns="360000" anchor="ctr">
            <a:prstTxWarp prst="textNoShape">
              <a:avLst/>
            </a:prstTxWarp>
            <a:noAutofit/>
          </a:bodyPr>
          <a:lstStyle/>
          <a:p>
            <a:pPr>
              <a:spcAft>
                <a:spcPts val="0"/>
              </a:spcAft>
            </a:pPr>
            <a:r>
              <a:rPr lang="en-US" sz="1800" dirty="0"/>
              <a:t>Data showing benefits of home EN or PN in cancer patients </a:t>
            </a:r>
            <a:br>
              <a:rPr lang="en-US" sz="1800" dirty="0"/>
            </a:br>
            <a:r>
              <a:rPr lang="en-US" sz="1800" dirty="0"/>
              <a:t>with chronic defects</a:t>
            </a:r>
            <a:endParaRPr lang="de-DE" sz="1800" noProof="1"/>
          </a:p>
        </p:txBody>
      </p:sp>
      <p:sp>
        <p:nvSpPr>
          <p:cNvPr id="20" name="Rechteck 19"/>
          <p:cNvSpPr/>
          <p:nvPr/>
        </p:nvSpPr>
        <p:spPr bwMode="gray">
          <a:xfrm>
            <a:off x="1080000" y="4649283"/>
            <a:ext cx="655408" cy="723933"/>
          </a:xfrm>
          <a:prstGeom prst="rect">
            <a:avLst/>
          </a:prstGeom>
          <a:solidFill>
            <a:srgbClr val="5186AA"/>
          </a:solidFill>
          <a:ln w="254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2400" dirty="0">
                <a:solidFill>
                  <a:schemeClr val="bg1"/>
                </a:solidFill>
                <a:latin typeface="Arial" panose="020B0604020202020204" pitchFamily="34" charset="0"/>
                <a:cs typeface="Arial" panose="020B0604020202020204" pitchFamily="34" charset="0"/>
              </a:rPr>
              <a:t>4</a:t>
            </a:r>
          </a:p>
        </p:txBody>
      </p:sp>
    </p:spTree>
    <p:extLst>
      <p:ext uri="{BB962C8B-B14F-4D97-AF65-F5344CB8AC3E}">
        <p14:creationId xmlns:p14="http://schemas.microsoft.com/office/powerpoint/2010/main" val="383736391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Grafik 5" descr="Ein Bild, das Person, drinnen, Wand, Tisch enthält.&#10;&#10;Automatisch generierte Beschreibung">
            <a:extLst>
              <a:ext uri="{FF2B5EF4-FFF2-40B4-BE49-F238E27FC236}">
                <a16:creationId xmlns:a16="http://schemas.microsoft.com/office/drawing/2014/main" id="{FCE3BFB1-2251-B641-9E56-16CB83A5721F}"/>
              </a:ext>
            </a:extLst>
          </p:cNvPr>
          <p:cNvPicPr>
            <a:picLocks noChangeAspect="1"/>
          </p:cNvPicPr>
          <p:nvPr/>
        </p:nvPicPr>
        <p:blipFill rotWithShape="1">
          <a:blip r:embed="rId5">
            <a:extLst>
              <a:ext uri="{28A0092B-C50C-407E-A947-70E740481C1C}">
                <a14:useLocalDpi xmlns:a14="http://schemas.microsoft.com/office/drawing/2010/main" val="0"/>
              </a:ext>
            </a:extLst>
          </a:blip>
          <a:srcRect b="15730"/>
          <a:stretch/>
        </p:blipFill>
        <p:spPr>
          <a:xfrm>
            <a:off x="0" y="0"/>
            <a:ext cx="12192000" cy="6858000"/>
          </a:xfrm>
          <a:prstGeom prst="rect">
            <a:avLst/>
          </a:prstGeom>
        </p:spPr>
      </p:pic>
      <p:sp>
        <p:nvSpPr>
          <p:cNvPr id="4" name="Textplatzhalter 4">
            <a:extLst>
              <a:ext uri="{FF2B5EF4-FFF2-40B4-BE49-F238E27FC236}">
                <a16:creationId xmlns:a16="http://schemas.microsoft.com/office/drawing/2014/main" id="{073980EC-E784-B948-B58A-16122E0910ED}"/>
              </a:ext>
            </a:extLst>
          </p:cNvPr>
          <p:cNvSpPr txBox="1">
            <a:spLocks/>
          </p:cNvSpPr>
          <p:nvPr>
            <p:custDataLst>
              <p:tags r:id="rId2"/>
            </p:custDataLst>
          </p:nvPr>
        </p:nvSpPr>
        <p:spPr>
          <a:xfrm>
            <a:off x="0" y="0"/>
            <a:ext cx="2340000" cy="6858000"/>
          </a:xfrm>
          <a:prstGeom prst="rect">
            <a:avLst/>
          </a:prstGeom>
          <a:solidFill>
            <a:srgbClr val="5186AA"/>
          </a:solidFill>
        </p:spPr>
        <p:txBody>
          <a:bodyPr vert="horz" lIns="180000" tIns="450000" rIns="252000" bIns="450000" rtlCol="0" anchor="t" anchorCtr="0">
            <a:noAutofit/>
          </a:bodyPr>
          <a:lstStyle>
            <a:lvl1pPr marL="0" indent="0" algn="r" defTabSz="1088776" rtl="0" eaLnBrk="1" latinLnBrk="0" hangingPunct="1">
              <a:spcBef>
                <a:spcPts val="0"/>
              </a:spcBef>
              <a:spcAft>
                <a:spcPts val="0"/>
              </a:spcAft>
              <a:buFontTx/>
              <a:buNone/>
              <a:defRPr sz="1800" kern="1200">
                <a:solidFill>
                  <a:schemeClr val="bg1"/>
                </a:solidFill>
                <a:latin typeface="Arial" panose="020B0604020202020204" pitchFamily="34" charset="0"/>
                <a:ea typeface="+mn-ea"/>
                <a:cs typeface="Arial" panose="020B0604020202020204" pitchFamily="34" charset="0"/>
              </a:defRPr>
            </a:lvl1pPr>
            <a:lvl2pPr marL="360000" indent="-360000" algn="r" defTabSz="1088776" rtl="0" eaLnBrk="1" latinLnBrk="0" hangingPunct="1">
              <a:spcBef>
                <a:spcPts val="1000"/>
              </a:spcBef>
              <a:spcAft>
                <a:spcPts val="0"/>
              </a:spcAft>
              <a:buFont typeface="Wingdings" panose="05000000000000000000" pitchFamily="2" charset="2"/>
              <a:buChar char="§"/>
              <a:defRPr sz="1800" kern="1200">
                <a:solidFill>
                  <a:schemeClr val="bg1"/>
                </a:solidFill>
                <a:latin typeface="Arial" panose="020B0604020202020204" pitchFamily="34" charset="0"/>
                <a:ea typeface="+mn-ea"/>
                <a:cs typeface="Arial" panose="020B0604020202020204" pitchFamily="34" charset="0"/>
              </a:defRPr>
            </a:lvl2pPr>
            <a:lvl3pPr marL="360000" indent="0" algn="r" defTabSz="1088776" rtl="0" eaLnBrk="1" latinLnBrk="0" hangingPunct="1">
              <a:spcBef>
                <a:spcPts val="1000"/>
              </a:spcBef>
              <a:spcAft>
                <a:spcPts val="0"/>
              </a:spcAft>
              <a:buFontTx/>
              <a:buNone/>
              <a:defRPr sz="1800" kern="1200">
                <a:solidFill>
                  <a:schemeClr val="bg1"/>
                </a:solidFill>
                <a:latin typeface="Arial" panose="020B0604020202020204" pitchFamily="34" charset="0"/>
                <a:ea typeface="+mn-ea"/>
                <a:cs typeface="Arial" panose="020B0604020202020204" pitchFamily="34" charset="0"/>
              </a:defRPr>
            </a:lvl3pPr>
            <a:lvl4pPr marL="720000" indent="-360000" algn="r" defTabSz="1088776" rtl="0" eaLnBrk="1" latinLnBrk="0" hangingPunct="1">
              <a:spcBef>
                <a:spcPts val="1000"/>
              </a:spcBef>
              <a:spcAft>
                <a:spcPts val="0"/>
              </a:spcAft>
              <a:buFont typeface="Wingdings" panose="05000000000000000000" pitchFamily="2" charset="2"/>
              <a:buChar char="§"/>
              <a:defRPr sz="1800" kern="1200">
                <a:solidFill>
                  <a:schemeClr val="bg1"/>
                </a:solidFill>
                <a:latin typeface="Arial" panose="020B0604020202020204" pitchFamily="34" charset="0"/>
                <a:ea typeface="+mn-ea"/>
                <a:cs typeface="Arial" panose="020B0604020202020204" pitchFamily="34" charset="0"/>
              </a:defRPr>
            </a:lvl4pPr>
            <a:lvl5pPr marL="720000" indent="0" algn="r" defTabSz="1088776" rtl="0" eaLnBrk="1" latinLnBrk="0" hangingPunct="1">
              <a:spcBef>
                <a:spcPts val="1000"/>
              </a:spcBef>
              <a:spcAft>
                <a:spcPts val="0"/>
              </a:spcAft>
              <a:buFontTx/>
              <a:buNone/>
              <a:defRPr sz="1800" kern="1200">
                <a:solidFill>
                  <a:schemeClr val="bg1"/>
                </a:solidFill>
                <a:latin typeface="Arial" panose="020B0604020202020204" pitchFamily="34" charset="0"/>
                <a:ea typeface="+mn-ea"/>
                <a:cs typeface="Arial" panose="020B0604020202020204" pitchFamily="34" charset="0"/>
              </a:defRPr>
            </a:lvl5pPr>
            <a:lvl6pPr marL="720000" indent="0" algn="l" defTabSz="1088776" rtl="0" eaLnBrk="1" latinLnBrk="0" hangingPunct="1">
              <a:spcBef>
                <a:spcPts val="1000"/>
              </a:spcBef>
              <a:spcAft>
                <a:spcPts val="0"/>
              </a:spcAft>
              <a:buFont typeface="Arial" panose="020B0604020202020204" pitchFamily="34" charset="0"/>
              <a:buNone/>
              <a:defRPr sz="1800" kern="1200">
                <a:solidFill>
                  <a:schemeClr val="tx1"/>
                </a:solidFill>
                <a:latin typeface="+mn-lt"/>
                <a:ea typeface="+mn-ea"/>
                <a:cs typeface="+mn-cs"/>
              </a:defRPr>
            </a:lvl6pPr>
            <a:lvl7pPr marL="720000" indent="0" algn="l" defTabSz="1088776" rtl="0" eaLnBrk="1" latinLnBrk="0" hangingPunct="1">
              <a:spcBef>
                <a:spcPts val="1000"/>
              </a:spcBef>
              <a:spcAft>
                <a:spcPts val="0"/>
              </a:spcAft>
              <a:buFont typeface="Arial" panose="020B0604020202020204" pitchFamily="34" charset="0"/>
              <a:buNone/>
              <a:defRPr sz="1800" kern="1200">
                <a:solidFill>
                  <a:schemeClr val="tx1"/>
                </a:solidFill>
                <a:latin typeface="+mn-lt"/>
                <a:ea typeface="+mn-ea"/>
                <a:cs typeface="+mn-cs"/>
              </a:defRPr>
            </a:lvl7pPr>
            <a:lvl8pPr marL="720000" indent="0" algn="l" defTabSz="1088776" rtl="0" eaLnBrk="1" latinLnBrk="0" hangingPunct="1">
              <a:spcBef>
                <a:spcPts val="1000"/>
              </a:spcBef>
              <a:spcAft>
                <a:spcPts val="0"/>
              </a:spcAft>
              <a:buFont typeface="Arial" panose="020B0604020202020204" pitchFamily="34" charset="0"/>
              <a:buNone/>
              <a:defRPr sz="1800" kern="1200">
                <a:solidFill>
                  <a:schemeClr val="tx1"/>
                </a:solidFill>
                <a:latin typeface="+mn-lt"/>
                <a:ea typeface="+mn-ea"/>
                <a:cs typeface="+mn-cs"/>
              </a:defRPr>
            </a:lvl8pPr>
            <a:lvl9pPr marL="720000" indent="0" algn="l" defTabSz="1088776" rtl="0" eaLnBrk="1" latinLnBrk="0" hangingPunct="1">
              <a:spcBef>
                <a:spcPts val="1000"/>
              </a:spcBef>
              <a:spcAft>
                <a:spcPts val="0"/>
              </a:spcAft>
              <a:buFont typeface="Arial" panose="020B0604020202020204" pitchFamily="34" charset="0"/>
              <a:buNone/>
              <a:defRPr sz="1800" kern="1200" baseline="0">
                <a:solidFill>
                  <a:schemeClr val="tx1"/>
                </a:solidFill>
                <a:latin typeface="+mn-lt"/>
                <a:ea typeface="+mn-ea"/>
                <a:cs typeface="+mn-cs"/>
              </a:defRPr>
            </a:lvl9pPr>
          </a:lstStyle>
          <a:p>
            <a:pPr algn="l"/>
            <a:r>
              <a:rPr lang="en-US" b="1" dirty="0"/>
              <a:t>CLINICAL QUESTION:</a:t>
            </a:r>
          </a:p>
          <a:p>
            <a:pPr algn="l"/>
            <a:endParaRPr lang="en-US" dirty="0"/>
          </a:p>
          <a:p>
            <a:pPr algn="l"/>
            <a:r>
              <a:rPr lang="en-US" dirty="0"/>
              <a:t>Evidence of omega 3-FA</a:t>
            </a:r>
          </a:p>
        </p:txBody>
      </p:sp>
      <p:sp>
        <p:nvSpPr>
          <p:cNvPr id="5" name="Dreieck 4">
            <a:extLst>
              <a:ext uri="{FF2B5EF4-FFF2-40B4-BE49-F238E27FC236}">
                <a16:creationId xmlns:a16="http://schemas.microsoft.com/office/drawing/2014/main" id="{350771A3-526B-2848-982B-73FE8AF0DDA9}"/>
              </a:ext>
            </a:extLst>
          </p:cNvPr>
          <p:cNvSpPr/>
          <p:nvPr/>
        </p:nvSpPr>
        <p:spPr bwMode="gray">
          <a:xfrm rot="5400000">
            <a:off x="2008564" y="1611780"/>
            <a:ext cx="1082084" cy="540060"/>
          </a:xfrm>
          <a:prstGeom prst="triangle">
            <a:avLst/>
          </a:prstGeom>
          <a:solidFill>
            <a:srgbClr val="5186AA"/>
          </a:solidFill>
          <a:ln w="254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600" dirty="0">
              <a:solidFill>
                <a:schemeClr val="tx1"/>
              </a:solidFill>
              <a:latin typeface="Arial" panose="020B0604020202020204" pitchFamily="34" charset="0"/>
              <a:cs typeface="Arial" panose="020B0604020202020204" pitchFamily="34" charset="0"/>
            </a:endParaRPr>
          </a:p>
        </p:txBody>
      </p:sp>
    </p:spTree>
    <p:custDataLst>
      <p:tags r:id="rId1"/>
    </p:custDataLst>
    <p:extLst>
      <p:ext uri="{BB962C8B-B14F-4D97-AF65-F5344CB8AC3E}">
        <p14:creationId xmlns:p14="http://schemas.microsoft.com/office/powerpoint/2010/main" val="104707791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ußzeilenplatzhalter 1"/>
          <p:cNvSpPr>
            <a:spLocks noGrp="1"/>
          </p:cNvSpPr>
          <p:nvPr>
            <p:ph type="ftr" sz="quarter" idx="11"/>
          </p:nvPr>
        </p:nvSpPr>
        <p:spPr/>
        <p:txBody>
          <a:bodyPr/>
          <a:lstStyle/>
          <a:p>
            <a:r>
              <a:rPr lang="de-DE"/>
              <a:t>B. Braun Melsungen AG </a:t>
            </a:r>
            <a:endParaRPr lang="de-DE" dirty="0"/>
          </a:p>
        </p:txBody>
      </p:sp>
      <p:sp>
        <p:nvSpPr>
          <p:cNvPr id="3" name="Foliennummernplatzhalter 2"/>
          <p:cNvSpPr>
            <a:spLocks noGrp="1"/>
          </p:cNvSpPr>
          <p:nvPr>
            <p:ph type="sldNum" sz="quarter" idx="12"/>
          </p:nvPr>
        </p:nvSpPr>
        <p:spPr/>
        <p:txBody>
          <a:bodyPr/>
          <a:lstStyle/>
          <a:p>
            <a:fld id="{8D981D2A-10EE-45CA-B672-13EC15929D94}" type="slidenum">
              <a:rPr lang="de-DE" smtClean="0"/>
              <a:pPr/>
              <a:t>23</a:t>
            </a:fld>
            <a:endParaRPr lang="de-DE" dirty="0"/>
          </a:p>
        </p:txBody>
      </p:sp>
      <p:sp>
        <p:nvSpPr>
          <p:cNvPr id="7" name="Rectangle 3">
            <a:extLst>
              <a:ext uri="{FF2B5EF4-FFF2-40B4-BE49-F238E27FC236}">
                <a16:creationId xmlns:a16="http://schemas.microsoft.com/office/drawing/2014/main" id="{ED7335A5-5D66-AF42-A939-3E8390938EE6}"/>
              </a:ext>
            </a:extLst>
          </p:cNvPr>
          <p:cNvSpPr txBox="1">
            <a:spLocks noChangeArrowheads="1"/>
          </p:cNvSpPr>
          <p:nvPr/>
        </p:nvSpPr>
        <p:spPr bwMode="gray">
          <a:xfrm>
            <a:off x="1054326" y="1076954"/>
            <a:ext cx="8388000" cy="900895"/>
          </a:xfrm>
          <a:prstGeom prst="rect">
            <a:avLst/>
          </a:prstGeom>
          <a:solidFill>
            <a:srgbClr val="F2F2F2"/>
          </a:solidFill>
          <a:ln w="9525">
            <a:noFill/>
            <a:miter lim="800000"/>
            <a:headEnd/>
            <a:tailEnd/>
          </a:ln>
        </p:spPr>
        <p:txBody>
          <a:bodyPr vert="horz" wrap="square" lIns="0" tIns="0" rIns="0" bIns="0" numCol="1" anchor="ctr" anchorCtr="0" compatLnSpc="1">
            <a:prstTxWarp prst="textNoShape">
              <a:avLst/>
            </a:prstTxWarp>
          </a:bodyPr>
          <a:lstStyle/>
          <a:p>
            <a:pPr marL="108000" lvl="1" defTabSz="257175">
              <a:spcBef>
                <a:spcPts val="600"/>
              </a:spcBef>
              <a:spcAft>
                <a:spcPts val="400"/>
              </a:spcAft>
              <a:defRPr/>
            </a:pPr>
            <a:r>
              <a:rPr lang="en-US" sz="1400" dirty="0"/>
              <a:t>In patients with advanced cancer undergoing chemotherapy and at risk of weight loss or malnourished, we suggest using supplementation with long-chain N-3 fatty acids or fish oil to stabilize or improve appetite, food intake, lean body mass, and body weight.</a:t>
            </a:r>
            <a:endParaRPr lang="en-US" sz="1400" b="1" dirty="0"/>
          </a:p>
        </p:txBody>
      </p:sp>
      <p:sp>
        <p:nvSpPr>
          <p:cNvPr id="8" name="Rectangle 5">
            <a:extLst>
              <a:ext uri="{FF2B5EF4-FFF2-40B4-BE49-F238E27FC236}">
                <a16:creationId xmlns:a16="http://schemas.microsoft.com/office/drawing/2014/main" id="{D28E1393-BF2E-D045-9EC0-717F92EAF80E}"/>
              </a:ext>
            </a:extLst>
          </p:cNvPr>
          <p:cNvSpPr>
            <a:spLocks noChangeArrowheads="1"/>
          </p:cNvSpPr>
          <p:nvPr/>
        </p:nvSpPr>
        <p:spPr bwMode="auto">
          <a:xfrm>
            <a:off x="1080000" y="720000"/>
            <a:ext cx="8388000" cy="356954"/>
          </a:xfrm>
          <a:prstGeom prst="rect">
            <a:avLst/>
          </a:prstGeom>
          <a:solidFill>
            <a:srgbClr val="5186AA"/>
          </a:solidFill>
          <a:ln w="9525">
            <a:noFill/>
            <a:miter lim="800000"/>
            <a:headEnd/>
            <a:tailEnd/>
          </a:ln>
          <a:effectLst/>
        </p:spPr>
        <p:txBody>
          <a:bodyPr wrap="square" anchor="ctr">
            <a:prstTxWarp prst="textNoShape">
              <a:avLst/>
            </a:prstTxWarp>
            <a:noAutofit/>
          </a:bodyPr>
          <a:lstStyle/>
          <a:p>
            <a:r>
              <a:rPr lang="de-DE" sz="1800" dirty="0">
                <a:solidFill>
                  <a:schemeClr val="bg1"/>
                </a:solidFill>
                <a:latin typeface="+mn-lt"/>
              </a:rPr>
              <a:t>EVIDENCE OF OMEGA 3-FATTY ACIDS</a:t>
            </a:r>
          </a:p>
        </p:txBody>
      </p:sp>
      <p:sp>
        <p:nvSpPr>
          <p:cNvPr id="9" name="Rectangle 3">
            <a:extLst>
              <a:ext uri="{FF2B5EF4-FFF2-40B4-BE49-F238E27FC236}">
                <a16:creationId xmlns:a16="http://schemas.microsoft.com/office/drawing/2014/main" id="{94CF022F-D250-FE4B-BE15-D898CE5AE49E}"/>
              </a:ext>
            </a:extLst>
          </p:cNvPr>
          <p:cNvSpPr txBox="1">
            <a:spLocks noChangeArrowheads="1"/>
          </p:cNvSpPr>
          <p:nvPr/>
        </p:nvSpPr>
        <p:spPr bwMode="gray">
          <a:xfrm>
            <a:off x="1054326" y="2488025"/>
            <a:ext cx="8388000" cy="497936"/>
          </a:xfrm>
          <a:prstGeom prst="rect">
            <a:avLst/>
          </a:prstGeom>
          <a:solidFill>
            <a:srgbClr val="F2F2F2"/>
          </a:solidFill>
          <a:ln w="9525">
            <a:noFill/>
            <a:miter lim="800000"/>
            <a:headEnd/>
            <a:tailEnd/>
          </a:ln>
        </p:spPr>
        <p:txBody>
          <a:bodyPr vert="horz" wrap="square" lIns="0" tIns="0" rIns="0" bIns="0" numCol="1" anchor="ctr" anchorCtr="0" compatLnSpc="1">
            <a:prstTxWarp prst="textNoShape">
              <a:avLst/>
            </a:prstTxWarp>
          </a:bodyPr>
          <a:lstStyle/>
          <a:p>
            <a:pPr marL="108000" lvl="1" defTabSz="257175">
              <a:spcBef>
                <a:spcPts val="600"/>
              </a:spcBef>
              <a:spcAft>
                <a:spcPts val="400"/>
              </a:spcAft>
              <a:defRPr/>
            </a:pPr>
            <a:r>
              <a:rPr lang="en-US" sz="1400" dirty="0" err="1"/>
              <a:t>Strenght</a:t>
            </a:r>
            <a:r>
              <a:rPr lang="en-US" sz="1400" dirty="0"/>
              <a:t> of recommendation weak – Level of evidence low – strong consensus</a:t>
            </a:r>
          </a:p>
        </p:txBody>
      </p:sp>
      <p:sp>
        <p:nvSpPr>
          <p:cNvPr id="10" name="Rectangle 5">
            <a:extLst>
              <a:ext uri="{FF2B5EF4-FFF2-40B4-BE49-F238E27FC236}">
                <a16:creationId xmlns:a16="http://schemas.microsoft.com/office/drawing/2014/main" id="{A55E1CBF-12A8-3043-B59D-D54B57B6960A}"/>
              </a:ext>
            </a:extLst>
          </p:cNvPr>
          <p:cNvSpPr>
            <a:spLocks noChangeArrowheads="1"/>
          </p:cNvSpPr>
          <p:nvPr/>
        </p:nvSpPr>
        <p:spPr bwMode="auto">
          <a:xfrm>
            <a:off x="1054326" y="2132856"/>
            <a:ext cx="8388000" cy="356954"/>
          </a:xfrm>
          <a:prstGeom prst="rect">
            <a:avLst/>
          </a:prstGeom>
          <a:solidFill>
            <a:srgbClr val="5186AA"/>
          </a:solidFill>
          <a:ln w="9525">
            <a:noFill/>
            <a:miter lim="800000"/>
            <a:headEnd/>
            <a:tailEnd/>
          </a:ln>
          <a:effectLst/>
        </p:spPr>
        <p:txBody>
          <a:bodyPr wrap="square" anchor="ctr">
            <a:prstTxWarp prst="textNoShape">
              <a:avLst/>
            </a:prstTxWarp>
            <a:noAutofit/>
          </a:bodyPr>
          <a:lstStyle/>
          <a:p>
            <a:r>
              <a:rPr lang="de-DE" sz="1800" dirty="0">
                <a:solidFill>
                  <a:schemeClr val="bg1"/>
                </a:solidFill>
                <a:latin typeface="+mn-lt"/>
              </a:rPr>
              <a:t>GRADE OF RECOMMENDATION</a:t>
            </a:r>
          </a:p>
        </p:txBody>
      </p:sp>
      <p:sp>
        <p:nvSpPr>
          <p:cNvPr id="11" name="Rectangle 3">
            <a:extLst>
              <a:ext uri="{FF2B5EF4-FFF2-40B4-BE49-F238E27FC236}">
                <a16:creationId xmlns:a16="http://schemas.microsoft.com/office/drawing/2014/main" id="{94CF022F-D250-FE4B-BE15-D898CE5AE49E}"/>
              </a:ext>
            </a:extLst>
          </p:cNvPr>
          <p:cNvSpPr txBox="1">
            <a:spLocks noChangeArrowheads="1"/>
          </p:cNvSpPr>
          <p:nvPr/>
        </p:nvSpPr>
        <p:spPr bwMode="gray">
          <a:xfrm>
            <a:off x="1059632" y="3496136"/>
            <a:ext cx="8388000" cy="2201116"/>
          </a:xfrm>
          <a:prstGeom prst="rect">
            <a:avLst/>
          </a:prstGeom>
          <a:solidFill>
            <a:srgbClr val="F2F2F2"/>
          </a:solidFill>
          <a:ln w="9525">
            <a:noFill/>
            <a:miter lim="800000"/>
            <a:headEnd/>
            <a:tailEnd/>
          </a:ln>
        </p:spPr>
        <p:txBody>
          <a:bodyPr vert="horz" wrap="square" lIns="0" tIns="0" rIns="0" bIns="0" numCol="1" anchor="ctr" anchorCtr="0" compatLnSpc="1">
            <a:prstTxWarp prst="textNoShape">
              <a:avLst/>
            </a:prstTxWarp>
          </a:bodyPr>
          <a:lstStyle/>
          <a:p>
            <a:pPr marL="88900"/>
            <a:r>
              <a:rPr lang="en-US" sz="1400" dirty="0"/>
              <a:t>Despite some systematic reviews, like Dewey et al. 2007, which concluded that there was insufficient evidence to support a recommendation for long-chain omega-3 fatty acids to treat cancer cachexia [51], two recent reviews demonstrate that long-chain fatty acids improved appetite, body weight, post-surgical morbidity, and quality of life in weight-losing cancer patients [52] and long-chain N-3 fatty acids in similar population during chemo and/or radiotherapy and reported beneficial effects when compared to a control arm, most prominently conservation of body composition [53].</a:t>
            </a:r>
          </a:p>
          <a:p>
            <a:pPr marL="88900"/>
            <a:r>
              <a:rPr lang="en-US" sz="1400" dirty="0"/>
              <a:t>Interestingly, there are several reports on the protective effects of fish oil on chemotherapy-induced toxicities like peripheral neuropathy [54,55]. </a:t>
            </a:r>
          </a:p>
          <a:p>
            <a:pPr marL="88900"/>
            <a:r>
              <a:rPr lang="en-US" sz="1400" dirty="0"/>
              <a:t>When supplemented in usual doses fish oil and long-chain N-3 fatty acids are mostly well-tolerated. </a:t>
            </a:r>
            <a:br>
              <a:rPr lang="en-US" sz="1400" dirty="0"/>
            </a:br>
            <a:r>
              <a:rPr lang="en-US" sz="1400" dirty="0"/>
              <a:t>Mild GI effects were reported; the taste, a fishy aftertaste or fish belching, may impair compliance [56].</a:t>
            </a:r>
          </a:p>
        </p:txBody>
      </p:sp>
      <p:sp>
        <p:nvSpPr>
          <p:cNvPr id="12" name="Rectangle 5">
            <a:extLst>
              <a:ext uri="{FF2B5EF4-FFF2-40B4-BE49-F238E27FC236}">
                <a16:creationId xmlns:a16="http://schemas.microsoft.com/office/drawing/2014/main" id="{A55E1CBF-12A8-3043-B59D-D54B57B6960A}"/>
              </a:ext>
            </a:extLst>
          </p:cNvPr>
          <p:cNvSpPr>
            <a:spLocks noChangeArrowheads="1"/>
          </p:cNvSpPr>
          <p:nvPr/>
        </p:nvSpPr>
        <p:spPr bwMode="auto">
          <a:xfrm>
            <a:off x="1059632" y="3140968"/>
            <a:ext cx="8388000" cy="356954"/>
          </a:xfrm>
          <a:prstGeom prst="rect">
            <a:avLst/>
          </a:prstGeom>
          <a:solidFill>
            <a:srgbClr val="5186AA"/>
          </a:solidFill>
          <a:ln w="9525">
            <a:noFill/>
            <a:miter lim="800000"/>
            <a:headEnd/>
            <a:tailEnd/>
          </a:ln>
          <a:effectLst/>
        </p:spPr>
        <p:txBody>
          <a:bodyPr wrap="square" anchor="ctr">
            <a:prstTxWarp prst="textNoShape">
              <a:avLst/>
            </a:prstTxWarp>
            <a:noAutofit/>
          </a:bodyPr>
          <a:lstStyle/>
          <a:p>
            <a:r>
              <a:rPr lang="de-DE" sz="1800" dirty="0">
                <a:solidFill>
                  <a:schemeClr val="bg1"/>
                </a:solidFill>
                <a:latin typeface="+mn-lt"/>
              </a:rPr>
              <a:t>COMMANTARY</a:t>
            </a:r>
          </a:p>
        </p:txBody>
      </p:sp>
    </p:spTree>
    <p:extLst>
      <p:ext uri="{BB962C8B-B14F-4D97-AF65-F5344CB8AC3E}">
        <p14:creationId xmlns:p14="http://schemas.microsoft.com/office/powerpoint/2010/main" val="407969296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ußzeilenplatzhalter 1">
            <a:extLst>
              <a:ext uri="{FF2B5EF4-FFF2-40B4-BE49-F238E27FC236}">
                <a16:creationId xmlns:a16="http://schemas.microsoft.com/office/drawing/2014/main" id="{03C9E8B7-97F9-6D45-BB97-5CE98CA32B3A}"/>
              </a:ext>
            </a:extLst>
          </p:cNvPr>
          <p:cNvSpPr>
            <a:spLocks noGrp="1"/>
          </p:cNvSpPr>
          <p:nvPr>
            <p:ph type="ftr" sz="quarter" idx="11"/>
          </p:nvPr>
        </p:nvSpPr>
        <p:spPr/>
        <p:txBody>
          <a:bodyPr/>
          <a:lstStyle/>
          <a:p>
            <a:r>
              <a:rPr lang="de-DE"/>
              <a:t>B. Braun Melsungen AG </a:t>
            </a:r>
            <a:endParaRPr lang="de-DE" dirty="0"/>
          </a:p>
        </p:txBody>
      </p:sp>
      <p:sp>
        <p:nvSpPr>
          <p:cNvPr id="3" name="Foliennummernplatzhalter 2">
            <a:extLst>
              <a:ext uri="{FF2B5EF4-FFF2-40B4-BE49-F238E27FC236}">
                <a16:creationId xmlns:a16="http://schemas.microsoft.com/office/drawing/2014/main" id="{81234A8A-7919-9142-99D2-37EEAF9C8865}"/>
              </a:ext>
            </a:extLst>
          </p:cNvPr>
          <p:cNvSpPr>
            <a:spLocks noGrp="1"/>
          </p:cNvSpPr>
          <p:nvPr>
            <p:ph type="sldNum" sz="quarter" idx="12"/>
          </p:nvPr>
        </p:nvSpPr>
        <p:spPr/>
        <p:txBody>
          <a:bodyPr/>
          <a:lstStyle/>
          <a:p>
            <a:fld id="{8D981D2A-10EE-45CA-B672-13EC15929D94}" type="slidenum">
              <a:rPr lang="de-DE" smtClean="0"/>
              <a:pPr/>
              <a:t>24</a:t>
            </a:fld>
            <a:endParaRPr lang="de-DE" dirty="0"/>
          </a:p>
        </p:txBody>
      </p:sp>
      <p:sp>
        <p:nvSpPr>
          <p:cNvPr id="7" name="Rectangle 5">
            <a:extLst>
              <a:ext uri="{FF2B5EF4-FFF2-40B4-BE49-F238E27FC236}">
                <a16:creationId xmlns:a16="http://schemas.microsoft.com/office/drawing/2014/main" id="{46E8BBAB-9C1D-674A-9553-8D3BD2C0DE84}"/>
              </a:ext>
            </a:extLst>
          </p:cNvPr>
          <p:cNvSpPr>
            <a:spLocks noChangeArrowheads="1"/>
          </p:cNvSpPr>
          <p:nvPr/>
        </p:nvSpPr>
        <p:spPr bwMode="auto">
          <a:xfrm>
            <a:off x="1080000" y="720000"/>
            <a:ext cx="8388000" cy="356954"/>
          </a:xfrm>
          <a:prstGeom prst="rect">
            <a:avLst/>
          </a:prstGeom>
          <a:solidFill>
            <a:srgbClr val="5186AA"/>
          </a:solidFill>
          <a:ln w="9525">
            <a:noFill/>
            <a:miter lim="800000"/>
            <a:headEnd/>
            <a:tailEnd/>
          </a:ln>
          <a:effectLst/>
        </p:spPr>
        <p:txBody>
          <a:bodyPr wrap="square" anchor="ctr">
            <a:prstTxWarp prst="textNoShape">
              <a:avLst/>
            </a:prstTxWarp>
            <a:noAutofit/>
          </a:bodyPr>
          <a:lstStyle/>
          <a:p>
            <a:r>
              <a:rPr lang="de-DE" sz="1800" dirty="0">
                <a:solidFill>
                  <a:schemeClr val="bg1"/>
                </a:solidFill>
              </a:rPr>
              <a:t>LITERTURE TO THE COMMENTARY</a:t>
            </a:r>
            <a:endParaRPr lang="de-DE" sz="1800" dirty="0">
              <a:solidFill>
                <a:schemeClr val="bg1"/>
              </a:solidFill>
              <a:latin typeface="+mn-lt"/>
            </a:endParaRPr>
          </a:p>
        </p:txBody>
      </p:sp>
      <p:sp>
        <p:nvSpPr>
          <p:cNvPr id="8" name="Rechteck 7">
            <a:extLst>
              <a:ext uri="{FF2B5EF4-FFF2-40B4-BE49-F238E27FC236}">
                <a16:creationId xmlns:a16="http://schemas.microsoft.com/office/drawing/2014/main" id="{5CF6D334-61AF-8244-BAFE-6D30C5B10FC7}"/>
              </a:ext>
            </a:extLst>
          </p:cNvPr>
          <p:cNvSpPr/>
          <p:nvPr/>
        </p:nvSpPr>
        <p:spPr>
          <a:xfrm>
            <a:off x="1080000" y="1076954"/>
            <a:ext cx="8388000" cy="2400657"/>
          </a:xfrm>
          <a:prstGeom prst="rect">
            <a:avLst/>
          </a:prstGeom>
          <a:solidFill>
            <a:schemeClr val="bg1">
              <a:lumMod val="95000"/>
            </a:schemeClr>
          </a:solidFill>
        </p:spPr>
        <p:txBody>
          <a:bodyPr wrap="square">
            <a:spAutoFit/>
          </a:bodyPr>
          <a:lstStyle/>
          <a:p>
            <a:r>
              <a:rPr lang="de-DE" sz="1000" dirty="0"/>
              <a:t>[51] Dewey A, </a:t>
            </a:r>
            <a:r>
              <a:rPr lang="de-DE" sz="1000" dirty="0" err="1"/>
              <a:t>Baughan</a:t>
            </a:r>
            <a:r>
              <a:rPr lang="de-DE" sz="1000" dirty="0"/>
              <a:t> C, Dean T, Higgins B, Johnson I. Eicosapentaenoic </a:t>
            </a:r>
            <a:r>
              <a:rPr lang="de-DE" sz="1000" dirty="0" err="1"/>
              <a:t>acid</a:t>
            </a:r>
            <a:r>
              <a:rPr lang="de-DE" sz="1000" dirty="0"/>
              <a:t> (EPA, an omega-3 </a:t>
            </a:r>
            <a:r>
              <a:rPr lang="de-DE" sz="1000" dirty="0" err="1"/>
              <a:t>fatty</a:t>
            </a:r>
            <a:r>
              <a:rPr lang="de-DE" sz="1000" dirty="0"/>
              <a:t> </a:t>
            </a:r>
            <a:r>
              <a:rPr lang="de-DE" sz="1000" dirty="0" err="1"/>
              <a:t>acid</a:t>
            </a:r>
            <a:r>
              <a:rPr lang="de-DE" sz="1000" dirty="0"/>
              <a:t> from </a:t>
            </a:r>
            <a:r>
              <a:rPr lang="de-DE" sz="1000" dirty="0" err="1"/>
              <a:t>fish</a:t>
            </a:r>
            <a:r>
              <a:rPr lang="de-DE" sz="1000" dirty="0"/>
              <a:t> </a:t>
            </a:r>
            <a:r>
              <a:rPr lang="de-DE" sz="1000" dirty="0" err="1"/>
              <a:t>oils</a:t>
            </a:r>
            <a:r>
              <a:rPr lang="de-DE" sz="1000" dirty="0"/>
              <a:t>) for the </a:t>
            </a:r>
            <a:r>
              <a:rPr lang="de-DE" sz="1000" dirty="0" err="1"/>
              <a:t>treatment</a:t>
            </a:r>
            <a:r>
              <a:rPr lang="de-DE" sz="1000" dirty="0"/>
              <a:t> of cancer </a:t>
            </a:r>
            <a:r>
              <a:rPr lang="de-DE" sz="1000" dirty="0" err="1"/>
              <a:t>cachexia</a:t>
            </a:r>
            <a:r>
              <a:rPr lang="de-DE" sz="1000" dirty="0"/>
              <a:t>. </a:t>
            </a:r>
            <a:r>
              <a:rPr lang="de-DE" sz="1000" dirty="0" err="1"/>
              <a:t>Cochrane</a:t>
            </a:r>
            <a:r>
              <a:rPr lang="de-DE" sz="1000" dirty="0"/>
              <a:t> Database </a:t>
            </a:r>
            <a:r>
              <a:rPr lang="de-DE" sz="1000" dirty="0" err="1"/>
              <a:t>Syst</a:t>
            </a:r>
            <a:r>
              <a:rPr lang="de-DE" sz="1000" dirty="0"/>
              <a:t> </a:t>
            </a:r>
            <a:r>
              <a:rPr lang="de-DE" sz="1000" dirty="0" err="1"/>
              <a:t>Rev</a:t>
            </a:r>
            <a:r>
              <a:rPr lang="de-DE" sz="1000" dirty="0"/>
              <a:t> 2007;2007:Cd004597. </a:t>
            </a:r>
          </a:p>
          <a:p>
            <a:r>
              <a:rPr lang="de-DE" sz="1000" dirty="0"/>
              <a:t>[52] </a:t>
            </a:r>
            <a:r>
              <a:rPr lang="de-DE" sz="1000" dirty="0" err="1"/>
              <a:t>Colomer</a:t>
            </a:r>
            <a:r>
              <a:rPr lang="de-DE" sz="1000" dirty="0"/>
              <a:t> R, Moreno-</a:t>
            </a:r>
            <a:r>
              <a:rPr lang="de-DE" sz="1000" dirty="0" err="1"/>
              <a:t>Nogueira</a:t>
            </a:r>
            <a:r>
              <a:rPr lang="de-DE" sz="1000" dirty="0"/>
              <a:t> JM, García-Luna PP, García-Peris P, García-</a:t>
            </a:r>
            <a:r>
              <a:rPr lang="de-DE" sz="1000" dirty="0" err="1"/>
              <a:t>deLorenzo</a:t>
            </a:r>
            <a:r>
              <a:rPr lang="de-DE" sz="1000" dirty="0"/>
              <a:t> A, </a:t>
            </a:r>
            <a:r>
              <a:rPr lang="de-DE" sz="1000" dirty="0" err="1"/>
              <a:t>Zarazaga</a:t>
            </a:r>
            <a:r>
              <a:rPr lang="de-DE" sz="1000" dirty="0"/>
              <a:t> A, et al. N-3 </a:t>
            </a:r>
            <a:r>
              <a:rPr lang="de-DE" sz="1000" dirty="0" err="1"/>
              <a:t>fatty</a:t>
            </a:r>
            <a:r>
              <a:rPr lang="de-DE" sz="1000" dirty="0"/>
              <a:t> acids, cancer and </a:t>
            </a:r>
            <a:r>
              <a:rPr lang="de-DE" sz="1000" dirty="0" err="1"/>
              <a:t>cachexia</a:t>
            </a:r>
            <a:r>
              <a:rPr lang="de-DE" sz="1000" dirty="0"/>
              <a:t>: a </a:t>
            </a:r>
            <a:r>
              <a:rPr lang="de-DE" sz="1000" dirty="0" err="1"/>
              <a:t>systematic</a:t>
            </a:r>
            <a:r>
              <a:rPr lang="de-DE" sz="1000" dirty="0"/>
              <a:t> </a:t>
            </a:r>
            <a:r>
              <a:rPr lang="de-DE" sz="1000" dirty="0" err="1"/>
              <a:t>review</a:t>
            </a:r>
            <a:r>
              <a:rPr lang="de-DE" sz="1000" dirty="0"/>
              <a:t> of the literature. </a:t>
            </a:r>
            <a:r>
              <a:rPr lang="de-DE" sz="1000" dirty="0" err="1"/>
              <a:t>Br</a:t>
            </a:r>
            <a:r>
              <a:rPr lang="de-DE" sz="1000" dirty="0"/>
              <a:t> J Nutr 2007;97:823-31. </a:t>
            </a:r>
          </a:p>
          <a:p>
            <a:r>
              <a:rPr lang="de-DE" sz="1000" dirty="0"/>
              <a:t>[53] de </a:t>
            </a:r>
            <a:r>
              <a:rPr lang="de-DE" sz="1000" dirty="0" err="1"/>
              <a:t>Aguiar</a:t>
            </a:r>
            <a:r>
              <a:rPr lang="de-DE" sz="1000" dirty="0"/>
              <a:t> Pastore Silva J, Emilia de Souza Fabre M, </a:t>
            </a:r>
            <a:r>
              <a:rPr lang="de-DE" sz="1000" dirty="0" err="1"/>
              <a:t>Waitzberg</a:t>
            </a:r>
            <a:r>
              <a:rPr lang="de-DE" sz="1000" dirty="0"/>
              <a:t> DL. Omega-3 </a:t>
            </a:r>
            <a:r>
              <a:rPr lang="de-DE" sz="1000" dirty="0" err="1"/>
              <a:t>supplements</a:t>
            </a:r>
            <a:r>
              <a:rPr lang="de-DE" sz="1000" dirty="0"/>
              <a:t> for patients in </a:t>
            </a:r>
            <a:r>
              <a:rPr lang="de-DE" sz="1000" dirty="0" err="1"/>
              <a:t>chemotherapy</a:t>
            </a:r>
            <a:r>
              <a:rPr lang="de-DE" sz="1000" dirty="0"/>
              <a:t> and/</a:t>
            </a:r>
            <a:r>
              <a:rPr lang="de-DE" sz="1000" dirty="0" err="1"/>
              <a:t>or</a:t>
            </a:r>
            <a:r>
              <a:rPr lang="de-DE" sz="1000" dirty="0"/>
              <a:t> </a:t>
            </a:r>
            <a:r>
              <a:rPr lang="de-DE" sz="1000" dirty="0" err="1"/>
              <a:t>radiotherapy</a:t>
            </a:r>
            <a:r>
              <a:rPr lang="de-DE" sz="1000" dirty="0"/>
              <a:t>: a </a:t>
            </a:r>
            <a:r>
              <a:rPr lang="de-DE" sz="1000" dirty="0" err="1"/>
              <a:t>systematic</a:t>
            </a:r>
            <a:r>
              <a:rPr lang="de-DE" sz="1000" dirty="0"/>
              <a:t> </a:t>
            </a:r>
            <a:r>
              <a:rPr lang="de-DE" sz="1000" dirty="0" err="1"/>
              <a:t>review</a:t>
            </a:r>
            <a:r>
              <a:rPr lang="de-DE" sz="1000" dirty="0"/>
              <a:t>. Clin Nutr (</a:t>
            </a:r>
            <a:r>
              <a:rPr lang="de-DE" sz="1000" dirty="0" err="1"/>
              <a:t>Edinb</a:t>
            </a:r>
            <a:r>
              <a:rPr lang="de-DE" sz="1000" dirty="0"/>
              <a:t>) 2015;34:359-66.</a:t>
            </a:r>
          </a:p>
          <a:p>
            <a:r>
              <a:rPr lang="de-DE" sz="1000" dirty="0"/>
              <a:t>[54] </a:t>
            </a:r>
            <a:r>
              <a:rPr lang="de-DE" sz="1000" dirty="0" err="1"/>
              <a:t>Ghoreishi</a:t>
            </a:r>
            <a:r>
              <a:rPr lang="de-DE" sz="1000" dirty="0"/>
              <a:t> Z, Esfahani A, </a:t>
            </a:r>
            <a:r>
              <a:rPr lang="de-DE" sz="1000" dirty="0" err="1"/>
              <a:t>Djazayeri</a:t>
            </a:r>
            <a:r>
              <a:rPr lang="de-DE" sz="1000" dirty="0"/>
              <a:t> A, </a:t>
            </a:r>
            <a:r>
              <a:rPr lang="de-DE" sz="1000" dirty="0" err="1"/>
              <a:t>Djalali</a:t>
            </a:r>
            <a:r>
              <a:rPr lang="de-DE" sz="1000" dirty="0"/>
              <a:t> M, </a:t>
            </a:r>
            <a:r>
              <a:rPr lang="de-DE" sz="1000" dirty="0" err="1"/>
              <a:t>Golestan</a:t>
            </a:r>
            <a:r>
              <a:rPr lang="de-DE" sz="1000" dirty="0"/>
              <a:t> B, </a:t>
            </a:r>
            <a:r>
              <a:rPr lang="de-DE" sz="1000" dirty="0" err="1"/>
              <a:t>Ayromlou</a:t>
            </a:r>
            <a:r>
              <a:rPr lang="de-DE" sz="1000" dirty="0"/>
              <a:t> H, et al. Omega-3 </a:t>
            </a:r>
            <a:r>
              <a:rPr lang="de-DE" sz="1000" dirty="0" err="1"/>
              <a:t>fatty</a:t>
            </a:r>
            <a:r>
              <a:rPr lang="de-DE" sz="1000" dirty="0"/>
              <a:t> acids </a:t>
            </a:r>
            <a:r>
              <a:rPr lang="de-DE" sz="1000" dirty="0" err="1"/>
              <a:t>are</a:t>
            </a:r>
            <a:r>
              <a:rPr lang="de-DE" sz="1000" dirty="0"/>
              <a:t> </a:t>
            </a:r>
            <a:r>
              <a:rPr lang="de-DE" sz="1000" dirty="0" err="1"/>
              <a:t>protective</a:t>
            </a:r>
            <a:r>
              <a:rPr lang="de-DE" sz="1000" dirty="0"/>
              <a:t> </a:t>
            </a:r>
            <a:r>
              <a:rPr lang="de-DE" sz="1000" dirty="0" err="1"/>
              <a:t>against</a:t>
            </a:r>
            <a:r>
              <a:rPr lang="de-DE" sz="1000" dirty="0"/>
              <a:t> </a:t>
            </a:r>
            <a:r>
              <a:rPr lang="de-DE" sz="1000" dirty="0" err="1"/>
              <a:t>paclitaxel-induced</a:t>
            </a:r>
            <a:r>
              <a:rPr lang="de-DE" sz="1000" dirty="0"/>
              <a:t> peripheral </a:t>
            </a:r>
            <a:r>
              <a:rPr lang="de-DE" sz="1000" dirty="0" err="1"/>
              <a:t>neuropathy</a:t>
            </a:r>
            <a:r>
              <a:rPr lang="de-DE" sz="1000" dirty="0"/>
              <a:t>: a </a:t>
            </a:r>
            <a:r>
              <a:rPr lang="de-DE" sz="1000" dirty="0" err="1"/>
              <a:t>randomized</a:t>
            </a:r>
            <a:r>
              <a:rPr lang="de-DE" sz="1000" dirty="0"/>
              <a:t> double-blind </a:t>
            </a:r>
            <a:r>
              <a:rPr lang="de-DE" sz="1000" dirty="0" err="1"/>
              <a:t>placebo</a:t>
            </a:r>
            <a:r>
              <a:rPr lang="de-DE" sz="1000" dirty="0"/>
              <a:t> </a:t>
            </a:r>
            <a:r>
              <a:rPr lang="de-DE" sz="1000" dirty="0" err="1"/>
              <a:t>controlled</a:t>
            </a:r>
            <a:r>
              <a:rPr lang="de-DE" sz="1000" dirty="0"/>
              <a:t> </a:t>
            </a:r>
            <a:r>
              <a:rPr lang="de-DE" sz="1000" dirty="0" err="1"/>
              <a:t>trial</a:t>
            </a:r>
            <a:r>
              <a:rPr lang="de-DE" sz="1000" dirty="0"/>
              <a:t>. BMC </a:t>
            </a:r>
            <a:r>
              <a:rPr lang="de-DE" sz="1000" dirty="0" err="1"/>
              <a:t>Canc</a:t>
            </a:r>
            <a:r>
              <a:rPr lang="de-DE" sz="1000" dirty="0"/>
              <a:t> 2012;12:355. </a:t>
            </a:r>
          </a:p>
          <a:p>
            <a:r>
              <a:rPr lang="de-DE" sz="1000" dirty="0"/>
              <a:t>[55] Sanchez-Lara K, </a:t>
            </a:r>
            <a:r>
              <a:rPr lang="de-DE" sz="1000" dirty="0" err="1"/>
              <a:t>Turcott</a:t>
            </a:r>
            <a:r>
              <a:rPr lang="de-DE" sz="1000" dirty="0"/>
              <a:t> JG, Juarez-Hernandez E, Nunez-Valencia C, </a:t>
            </a:r>
            <a:r>
              <a:rPr lang="de-DE" sz="1000" dirty="0" err="1"/>
              <a:t>Villanueva</a:t>
            </a:r>
            <a:r>
              <a:rPr lang="de-DE" sz="1000" dirty="0"/>
              <a:t> G, Guevara P, et al. </a:t>
            </a:r>
            <a:r>
              <a:rPr lang="de-DE" sz="1000" dirty="0" err="1"/>
              <a:t>Effects</a:t>
            </a:r>
            <a:r>
              <a:rPr lang="de-DE" sz="1000" dirty="0"/>
              <a:t> of an oral nutritional </a:t>
            </a:r>
            <a:r>
              <a:rPr lang="de-DE" sz="1000" dirty="0" err="1"/>
              <a:t>supplement</a:t>
            </a:r>
            <a:r>
              <a:rPr lang="de-DE" sz="1000" dirty="0"/>
              <a:t> </a:t>
            </a:r>
            <a:r>
              <a:rPr lang="de-DE" sz="1000" dirty="0" err="1"/>
              <a:t>containing</a:t>
            </a:r>
            <a:r>
              <a:rPr lang="de-DE" sz="1000" dirty="0"/>
              <a:t> eicosapentaenoic </a:t>
            </a:r>
            <a:r>
              <a:rPr lang="de-DE" sz="1000" dirty="0" err="1"/>
              <a:t>acid</a:t>
            </a:r>
            <a:r>
              <a:rPr lang="de-DE" sz="1000" dirty="0"/>
              <a:t> on nutritional and </a:t>
            </a:r>
            <a:r>
              <a:rPr lang="de-DE" sz="1000" dirty="0" err="1"/>
              <a:t>clinical</a:t>
            </a:r>
            <a:r>
              <a:rPr lang="de-DE" sz="1000" dirty="0"/>
              <a:t> </a:t>
            </a:r>
            <a:r>
              <a:rPr lang="de-DE" sz="1000" dirty="0" err="1"/>
              <a:t>outcomes</a:t>
            </a:r>
            <a:r>
              <a:rPr lang="de-DE" sz="1000" dirty="0"/>
              <a:t> in patients with </a:t>
            </a:r>
            <a:r>
              <a:rPr lang="de-DE" sz="1000" dirty="0" err="1"/>
              <a:t>advanced</a:t>
            </a:r>
            <a:r>
              <a:rPr lang="de-DE" sz="1000" dirty="0"/>
              <a:t> non-</a:t>
            </a:r>
            <a:r>
              <a:rPr lang="de-DE" sz="1000" dirty="0" err="1"/>
              <a:t>small</a:t>
            </a:r>
            <a:r>
              <a:rPr lang="de-DE" sz="1000" dirty="0"/>
              <a:t> </a:t>
            </a:r>
            <a:r>
              <a:rPr lang="de-DE" sz="1000" dirty="0" err="1"/>
              <a:t>cell</a:t>
            </a:r>
            <a:r>
              <a:rPr lang="de-DE" sz="1000" dirty="0"/>
              <a:t> </a:t>
            </a:r>
            <a:r>
              <a:rPr lang="de-DE" sz="1000" dirty="0" err="1"/>
              <a:t>lung</a:t>
            </a:r>
            <a:r>
              <a:rPr lang="de-DE" sz="1000" dirty="0"/>
              <a:t> cancer: </a:t>
            </a:r>
            <a:r>
              <a:rPr lang="de-DE" sz="1000" dirty="0" err="1"/>
              <a:t>randomised</a:t>
            </a:r>
            <a:r>
              <a:rPr lang="de-DE" sz="1000" dirty="0"/>
              <a:t> </a:t>
            </a:r>
            <a:r>
              <a:rPr lang="de-DE" sz="1000" dirty="0" err="1"/>
              <a:t>trial</a:t>
            </a:r>
            <a:r>
              <a:rPr lang="de-DE" sz="1000" dirty="0"/>
              <a:t>. Clin Nutr (</a:t>
            </a:r>
            <a:r>
              <a:rPr lang="de-DE" sz="1000" dirty="0" err="1"/>
              <a:t>Edinb</a:t>
            </a:r>
            <a:r>
              <a:rPr lang="de-DE" sz="1000" dirty="0"/>
              <a:t>) 2014;33:1017-23. </a:t>
            </a:r>
          </a:p>
          <a:p>
            <a:r>
              <a:rPr lang="de-DE" sz="1000" dirty="0"/>
              <a:t>[56] </a:t>
            </a:r>
            <a:r>
              <a:rPr lang="de-DE" sz="1000" dirty="0" err="1"/>
              <a:t>Bruera</a:t>
            </a:r>
            <a:r>
              <a:rPr lang="de-DE" sz="1000" dirty="0"/>
              <a:t> E, Strasser F, Palmer JL, </a:t>
            </a:r>
            <a:r>
              <a:rPr lang="de-DE" sz="1000" dirty="0" err="1"/>
              <a:t>Willey</a:t>
            </a:r>
            <a:r>
              <a:rPr lang="de-DE" sz="1000" dirty="0"/>
              <a:t> J, Calder K, </a:t>
            </a:r>
            <a:r>
              <a:rPr lang="de-DE" sz="1000" dirty="0" err="1"/>
              <a:t>Amyotte</a:t>
            </a:r>
            <a:r>
              <a:rPr lang="de-DE" sz="1000" dirty="0"/>
              <a:t> G, et al. </a:t>
            </a:r>
            <a:r>
              <a:rPr lang="de-DE" sz="1000" dirty="0" err="1"/>
              <a:t>Effect</a:t>
            </a:r>
            <a:r>
              <a:rPr lang="de-DE" sz="1000" dirty="0"/>
              <a:t> of </a:t>
            </a:r>
            <a:r>
              <a:rPr lang="de-DE" sz="1000" dirty="0" err="1"/>
              <a:t>fish</a:t>
            </a:r>
            <a:r>
              <a:rPr lang="de-DE" sz="1000" dirty="0"/>
              <a:t> </a:t>
            </a:r>
            <a:r>
              <a:rPr lang="de-DE" sz="1000" dirty="0" err="1"/>
              <a:t>oil</a:t>
            </a:r>
            <a:r>
              <a:rPr lang="de-DE" sz="1000" dirty="0"/>
              <a:t> on </a:t>
            </a:r>
            <a:r>
              <a:rPr lang="de-DE" sz="1000" dirty="0" err="1"/>
              <a:t>appetite</a:t>
            </a:r>
            <a:r>
              <a:rPr lang="de-DE" sz="1000" dirty="0"/>
              <a:t> and </a:t>
            </a:r>
            <a:r>
              <a:rPr lang="de-DE" sz="1000" dirty="0" err="1"/>
              <a:t>other</a:t>
            </a:r>
            <a:r>
              <a:rPr lang="de-DE" sz="1000" dirty="0"/>
              <a:t> </a:t>
            </a:r>
            <a:r>
              <a:rPr lang="de-DE" sz="1000" dirty="0" err="1"/>
              <a:t>symptoms</a:t>
            </a:r>
            <a:r>
              <a:rPr lang="de-DE" sz="1000" dirty="0"/>
              <a:t> in patients with </a:t>
            </a:r>
            <a:r>
              <a:rPr lang="de-DE" sz="1000" dirty="0" err="1"/>
              <a:t>advanced</a:t>
            </a:r>
            <a:r>
              <a:rPr lang="de-DE" sz="1000" dirty="0"/>
              <a:t> cancer and </a:t>
            </a:r>
            <a:r>
              <a:rPr lang="de-DE" sz="1000" dirty="0" err="1"/>
              <a:t>anorexia</a:t>
            </a:r>
            <a:r>
              <a:rPr lang="de-DE" sz="1000" dirty="0"/>
              <a:t>/</a:t>
            </a:r>
            <a:r>
              <a:rPr lang="de-DE" sz="1000" dirty="0" err="1"/>
              <a:t>cachexia</a:t>
            </a:r>
            <a:r>
              <a:rPr lang="de-DE" sz="1000" dirty="0"/>
              <a:t>: a double-blind, </a:t>
            </a:r>
            <a:r>
              <a:rPr lang="de-DE" sz="1000" dirty="0" err="1"/>
              <a:t>placebo-controlled</a:t>
            </a:r>
            <a:r>
              <a:rPr lang="de-DE" sz="1000" dirty="0"/>
              <a:t> </a:t>
            </a:r>
            <a:r>
              <a:rPr lang="de-DE" sz="1000" dirty="0" err="1"/>
              <a:t>study</a:t>
            </a:r>
            <a:r>
              <a:rPr lang="de-DE" sz="1000" dirty="0"/>
              <a:t>. J Clin </a:t>
            </a:r>
            <a:r>
              <a:rPr lang="de-DE" sz="1000" dirty="0" err="1"/>
              <a:t>Oncol</a:t>
            </a:r>
            <a:r>
              <a:rPr lang="de-DE" sz="1000" dirty="0"/>
              <a:t> : Official Journal of the American Society of Clinical Oncology 2003;21: 129-34.</a:t>
            </a:r>
          </a:p>
          <a:p>
            <a:endParaRPr lang="en-US" sz="1000" dirty="0"/>
          </a:p>
        </p:txBody>
      </p:sp>
    </p:spTree>
    <p:extLst>
      <p:ext uri="{BB962C8B-B14F-4D97-AF65-F5344CB8AC3E}">
        <p14:creationId xmlns:p14="http://schemas.microsoft.com/office/powerpoint/2010/main" val="279830689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ußzeilenplatzhalter 2"/>
          <p:cNvSpPr>
            <a:spLocks noGrp="1"/>
          </p:cNvSpPr>
          <p:nvPr>
            <p:ph type="ftr" sz="quarter" idx="11"/>
          </p:nvPr>
        </p:nvSpPr>
        <p:spPr/>
        <p:txBody>
          <a:bodyPr/>
          <a:lstStyle/>
          <a:p>
            <a:r>
              <a:rPr lang="de-DE"/>
              <a:t>B. Braun Melsungen AG </a:t>
            </a:r>
            <a:endParaRPr lang="de-DE" dirty="0"/>
          </a:p>
        </p:txBody>
      </p:sp>
      <p:sp>
        <p:nvSpPr>
          <p:cNvPr id="4" name="Foliennummernplatzhalter 3"/>
          <p:cNvSpPr>
            <a:spLocks noGrp="1"/>
          </p:cNvSpPr>
          <p:nvPr>
            <p:ph type="sldNum" sz="quarter" idx="12"/>
          </p:nvPr>
        </p:nvSpPr>
        <p:spPr/>
        <p:txBody>
          <a:bodyPr/>
          <a:lstStyle/>
          <a:p>
            <a:fld id="{8D981D2A-10EE-45CA-B672-13EC15929D94}" type="slidenum">
              <a:rPr lang="de-DE" smtClean="0"/>
              <a:pPr/>
              <a:t>25</a:t>
            </a:fld>
            <a:endParaRPr lang="de-DE" dirty="0"/>
          </a:p>
        </p:txBody>
      </p:sp>
      <p:sp>
        <p:nvSpPr>
          <p:cNvPr id="15" name="Titel 14"/>
          <p:cNvSpPr>
            <a:spLocks noGrp="1"/>
          </p:cNvSpPr>
          <p:nvPr>
            <p:ph type="title"/>
          </p:nvPr>
        </p:nvSpPr>
        <p:spPr/>
        <p:txBody>
          <a:bodyPr/>
          <a:lstStyle/>
          <a:p>
            <a:r>
              <a:rPr lang="de-DE" dirty="0"/>
              <a:t>Key </a:t>
            </a:r>
            <a:r>
              <a:rPr lang="de-DE" dirty="0" err="1"/>
              <a:t>points</a:t>
            </a:r>
            <a:r>
              <a:rPr lang="de-DE" dirty="0"/>
              <a:t> </a:t>
            </a:r>
            <a:r>
              <a:rPr lang="de-DE" dirty="0" err="1"/>
              <a:t>should</a:t>
            </a:r>
            <a:r>
              <a:rPr lang="de-DE" dirty="0"/>
              <a:t> </a:t>
            </a:r>
            <a:r>
              <a:rPr lang="de-DE" dirty="0" err="1"/>
              <a:t>be</a:t>
            </a:r>
            <a:r>
              <a:rPr lang="de-DE" dirty="0"/>
              <a:t> </a:t>
            </a:r>
            <a:r>
              <a:rPr lang="de-DE" dirty="0" err="1"/>
              <a:t>aiming</a:t>
            </a:r>
            <a:r>
              <a:rPr lang="de-DE" dirty="0"/>
              <a:t> </a:t>
            </a:r>
            <a:r>
              <a:rPr lang="de-DE" dirty="0" err="1"/>
              <a:t>for</a:t>
            </a:r>
            <a:endParaRPr lang="de-DE" dirty="0"/>
          </a:p>
        </p:txBody>
      </p:sp>
      <p:sp>
        <p:nvSpPr>
          <p:cNvPr id="10" name="Rectangle 5"/>
          <p:cNvSpPr>
            <a:spLocks noChangeArrowheads="1"/>
          </p:cNvSpPr>
          <p:nvPr/>
        </p:nvSpPr>
        <p:spPr bwMode="auto">
          <a:xfrm>
            <a:off x="1847528" y="2024844"/>
            <a:ext cx="8388000" cy="723933"/>
          </a:xfrm>
          <a:prstGeom prst="rect">
            <a:avLst/>
          </a:prstGeom>
          <a:solidFill>
            <a:srgbClr val="F2F2F2"/>
          </a:solidFill>
          <a:ln w="9525">
            <a:noFill/>
            <a:miter lim="800000"/>
            <a:headEnd/>
            <a:tailEnd/>
          </a:ln>
          <a:effectLst/>
        </p:spPr>
        <p:txBody>
          <a:bodyPr wrap="square" lIns="360000" anchor="ctr">
            <a:prstTxWarp prst="textNoShape">
              <a:avLst/>
            </a:prstTxWarp>
            <a:noAutofit/>
          </a:bodyPr>
          <a:lstStyle/>
          <a:p>
            <a:r>
              <a:rPr lang="en-US" sz="1800" dirty="0"/>
              <a:t>Supplementation with long-chain N-3 fatty acids or fish oil is suggested </a:t>
            </a:r>
          </a:p>
        </p:txBody>
      </p:sp>
      <p:sp>
        <p:nvSpPr>
          <p:cNvPr id="12" name="Rectangle 5"/>
          <p:cNvSpPr>
            <a:spLocks noChangeArrowheads="1"/>
          </p:cNvSpPr>
          <p:nvPr/>
        </p:nvSpPr>
        <p:spPr bwMode="auto">
          <a:xfrm>
            <a:off x="1847528" y="2888940"/>
            <a:ext cx="8388000" cy="723933"/>
          </a:xfrm>
          <a:prstGeom prst="rect">
            <a:avLst/>
          </a:prstGeom>
          <a:solidFill>
            <a:srgbClr val="F2F2F2"/>
          </a:solidFill>
          <a:ln w="9525">
            <a:noFill/>
            <a:miter lim="800000"/>
            <a:headEnd/>
            <a:tailEnd/>
          </a:ln>
          <a:effectLst/>
        </p:spPr>
        <p:txBody>
          <a:bodyPr wrap="square" lIns="360000" anchor="ctr">
            <a:prstTxWarp prst="textNoShape">
              <a:avLst/>
            </a:prstTxWarp>
            <a:noAutofit/>
          </a:bodyPr>
          <a:lstStyle/>
          <a:p>
            <a:r>
              <a:rPr lang="en-US" sz="1700" dirty="0"/>
              <a:t>There is no information regarding omega 3-fatty acids in Parenteral Nutrition</a:t>
            </a:r>
            <a:endParaRPr lang="de-DE" sz="1700" spc="50" noProof="1"/>
          </a:p>
        </p:txBody>
      </p:sp>
      <p:sp>
        <p:nvSpPr>
          <p:cNvPr id="14" name="Rectangle 5"/>
          <p:cNvSpPr>
            <a:spLocks noChangeArrowheads="1"/>
          </p:cNvSpPr>
          <p:nvPr/>
        </p:nvSpPr>
        <p:spPr bwMode="auto">
          <a:xfrm>
            <a:off x="1847528" y="3793050"/>
            <a:ext cx="8388000" cy="723933"/>
          </a:xfrm>
          <a:prstGeom prst="rect">
            <a:avLst/>
          </a:prstGeom>
          <a:solidFill>
            <a:srgbClr val="F2F2F2"/>
          </a:solidFill>
          <a:ln w="9525">
            <a:noFill/>
            <a:miter lim="800000"/>
            <a:headEnd/>
            <a:tailEnd/>
          </a:ln>
          <a:effectLst/>
        </p:spPr>
        <p:txBody>
          <a:bodyPr wrap="square" lIns="360000" anchor="ctr">
            <a:prstTxWarp prst="textNoShape">
              <a:avLst/>
            </a:prstTxWarp>
            <a:noAutofit/>
          </a:bodyPr>
          <a:lstStyle/>
          <a:p>
            <a:pPr>
              <a:spcAft>
                <a:spcPts val="0"/>
              </a:spcAft>
            </a:pPr>
            <a:r>
              <a:rPr lang="de-DE" sz="1700" spc="50" noProof="1"/>
              <a:t>There is no dosage recommendation for </a:t>
            </a:r>
            <a:r>
              <a:rPr lang="en-US" sz="1700" spc="50" dirty="0"/>
              <a:t>long-chain N-3 fatty acids or fish oil</a:t>
            </a:r>
            <a:endParaRPr lang="de-DE" sz="1700" spc="50" noProof="1"/>
          </a:p>
        </p:txBody>
      </p:sp>
      <p:sp>
        <p:nvSpPr>
          <p:cNvPr id="2" name="Rechteck 1"/>
          <p:cNvSpPr/>
          <p:nvPr/>
        </p:nvSpPr>
        <p:spPr bwMode="gray">
          <a:xfrm>
            <a:off x="1080000" y="2024844"/>
            <a:ext cx="655408" cy="723933"/>
          </a:xfrm>
          <a:prstGeom prst="rect">
            <a:avLst/>
          </a:prstGeom>
          <a:solidFill>
            <a:srgbClr val="5186AA"/>
          </a:solidFill>
          <a:ln w="254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2400" dirty="0">
                <a:solidFill>
                  <a:schemeClr val="bg1"/>
                </a:solidFill>
                <a:latin typeface="Arial" panose="020B0604020202020204" pitchFamily="34" charset="0"/>
                <a:cs typeface="Arial" panose="020B0604020202020204" pitchFamily="34" charset="0"/>
              </a:rPr>
              <a:t>1</a:t>
            </a:r>
          </a:p>
        </p:txBody>
      </p:sp>
      <p:sp>
        <p:nvSpPr>
          <p:cNvPr id="18" name="Rechteck 17"/>
          <p:cNvSpPr/>
          <p:nvPr/>
        </p:nvSpPr>
        <p:spPr bwMode="gray">
          <a:xfrm>
            <a:off x="1080000" y="2888940"/>
            <a:ext cx="655408" cy="723933"/>
          </a:xfrm>
          <a:prstGeom prst="rect">
            <a:avLst/>
          </a:prstGeom>
          <a:solidFill>
            <a:srgbClr val="5186AA"/>
          </a:solidFill>
          <a:ln w="254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2400" dirty="0">
                <a:solidFill>
                  <a:schemeClr val="bg1"/>
                </a:solidFill>
                <a:latin typeface="Arial" panose="020B0604020202020204" pitchFamily="34" charset="0"/>
                <a:cs typeface="Arial" panose="020B0604020202020204" pitchFamily="34" charset="0"/>
              </a:rPr>
              <a:t>2</a:t>
            </a:r>
          </a:p>
        </p:txBody>
      </p:sp>
      <p:sp>
        <p:nvSpPr>
          <p:cNvPr id="19" name="Rechteck 18"/>
          <p:cNvSpPr/>
          <p:nvPr/>
        </p:nvSpPr>
        <p:spPr bwMode="gray">
          <a:xfrm>
            <a:off x="1080000" y="3793050"/>
            <a:ext cx="655408" cy="723933"/>
          </a:xfrm>
          <a:prstGeom prst="rect">
            <a:avLst/>
          </a:prstGeom>
          <a:solidFill>
            <a:srgbClr val="5186AA"/>
          </a:solidFill>
          <a:ln w="254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2400" dirty="0">
                <a:solidFill>
                  <a:schemeClr val="bg1"/>
                </a:solidFill>
                <a:latin typeface="Arial" panose="020B0604020202020204" pitchFamily="34" charset="0"/>
                <a:cs typeface="Arial" panose="020B0604020202020204" pitchFamily="34" charset="0"/>
              </a:rPr>
              <a:t>3</a:t>
            </a:r>
          </a:p>
        </p:txBody>
      </p:sp>
    </p:spTree>
    <p:extLst>
      <p:ext uri="{BB962C8B-B14F-4D97-AF65-F5344CB8AC3E}">
        <p14:creationId xmlns:p14="http://schemas.microsoft.com/office/powerpoint/2010/main" val="22742578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Grafik 5" descr="Ein Bild, das Mann, drinnen, Person, Wand enthält.&#10;&#10;Automatisch generierte Beschreibung">
            <a:extLst>
              <a:ext uri="{FF2B5EF4-FFF2-40B4-BE49-F238E27FC236}">
                <a16:creationId xmlns:a16="http://schemas.microsoft.com/office/drawing/2014/main" id="{28E1BFA6-102A-3946-B16D-5DF433145B13}"/>
              </a:ext>
            </a:extLst>
          </p:cNvPr>
          <p:cNvPicPr>
            <a:picLocks noChangeAspect="1"/>
          </p:cNvPicPr>
          <p:nvPr/>
        </p:nvPicPr>
        <p:blipFill rotWithShape="1">
          <a:blip r:embed="rId5">
            <a:extLst>
              <a:ext uri="{28A0092B-C50C-407E-A947-70E740481C1C}">
                <a14:useLocalDpi xmlns:a14="http://schemas.microsoft.com/office/drawing/2010/main" val="0"/>
              </a:ext>
            </a:extLst>
          </a:blip>
          <a:srcRect b="20925"/>
          <a:stretch/>
        </p:blipFill>
        <p:spPr>
          <a:xfrm>
            <a:off x="13696" y="-6877"/>
            <a:ext cx="12185035" cy="6865201"/>
          </a:xfrm>
          <a:prstGeom prst="rect">
            <a:avLst/>
          </a:prstGeom>
        </p:spPr>
      </p:pic>
      <p:sp>
        <p:nvSpPr>
          <p:cNvPr id="4" name="Textplatzhalter 4">
            <a:extLst>
              <a:ext uri="{FF2B5EF4-FFF2-40B4-BE49-F238E27FC236}">
                <a16:creationId xmlns:a16="http://schemas.microsoft.com/office/drawing/2014/main" id="{073980EC-E784-B948-B58A-16122E0910ED}"/>
              </a:ext>
            </a:extLst>
          </p:cNvPr>
          <p:cNvSpPr txBox="1">
            <a:spLocks/>
          </p:cNvSpPr>
          <p:nvPr>
            <p:custDataLst>
              <p:tags r:id="rId2"/>
            </p:custDataLst>
          </p:nvPr>
        </p:nvSpPr>
        <p:spPr>
          <a:xfrm>
            <a:off x="519" y="0"/>
            <a:ext cx="2340000" cy="6858000"/>
          </a:xfrm>
          <a:prstGeom prst="rect">
            <a:avLst/>
          </a:prstGeom>
          <a:solidFill>
            <a:srgbClr val="5186AA"/>
          </a:solidFill>
        </p:spPr>
        <p:txBody>
          <a:bodyPr vert="horz" lIns="180000" tIns="450000" rIns="252000" bIns="450000" rtlCol="0" anchor="t" anchorCtr="0">
            <a:noAutofit/>
          </a:bodyPr>
          <a:lstStyle>
            <a:lvl1pPr marL="0" indent="0" algn="r" defTabSz="1088776" rtl="0" eaLnBrk="1" latinLnBrk="0" hangingPunct="1">
              <a:spcBef>
                <a:spcPts val="0"/>
              </a:spcBef>
              <a:spcAft>
                <a:spcPts val="0"/>
              </a:spcAft>
              <a:buFontTx/>
              <a:buNone/>
              <a:defRPr sz="1800" kern="1200">
                <a:solidFill>
                  <a:schemeClr val="bg1"/>
                </a:solidFill>
                <a:latin typeface="Arial" panose="020B0604020202020204" pitchFamily="34" charset="0"/>
                <a:ea typeface="+mn-ea"/>
                <a:cs typeface="Arial" panose="020B0604020202020204" pitchFamily="34" charset="0"/>
              </a:defRPr>
            </a:lvl1pPr>
            <a:lvl2pPr marL="360000" indent="-360000" algn="r" defTabSz="1088776" rtl="0" eaLnBrk="1" latinLnBrk="0" hangingPunct="1">
              <a:spcBef>
                <a:spcPts val="1000"/>
              </a:spcBef>
              <a:spcAft>
                <a:spcPts val="0"/>
              </a:spcAft>
              <a:buFont typeface="Wingdings" panose="05000000000000000000" pitchFamily="2" charset="2"/>
              <a:buChar char="§"/>
              <a:defRPr sz="1800" kern="1200">
                <a:solidFill>
                  <a:schemeClr val="bg1"/>
                </a:solidFill>
                <a:latin typeface="Arial" panose="020B0604020202020204" pitchFamily="34" charset="0"/>
                <a:ea typeface="+mn-ea"/>
                <a:cs typeface="Arial" panose="020B0604020202020204" pitchFamily="34" charset="0"/>
              </a:defRPr>
            </a:lvl2pPr>
            <a:lvl3pPr marL="360000" indent="0" algn="r" defTabSz="1088776" rtl="0" eaLnBrk="1" latinLnBrk="0" hangingPunct="1">
              <a:spcBef>
                <a:spcPts val="1000"/>
              </a:spcBef>
              <a:spcAft>
                <a:spcPts val="0"/>
              </a:spcAft>
              <a:buFontTx/>
              <a:buNone/>
              <a:defRPr sz="1800" kern="1200">
                <a:solidFill>
                  <a:schemeClr val="bg1"/>
                </a:solidFill>
                <a:latin typeface="Arial" panose="020B0604020202020204" pitchFamily="34" charset="0"/>
                <a:ea typeface="+mn-ea"/>
                <a:cs typeface="Arial" panose="020B0604020202020204" pitchFamily="34" charset="0"/>
              </a:defRPr>
            </a:lvl3pPr>
            <a:lvl4pPr marL="720000" indent="-360000" algn="r" defTabSz="1088776" rtl="0" eaLnBrk="1" latinLnBrk="0" hangingPunct="1">
              <a:spcBef>
                <a:spcPts val="1000"/>
              </a:spcBef>
              <a:spcAft>
                <a:spcPts val="0"/>
              </a:spcAft>
              <a:buFont typeface="Wingdings" panose="05000000000000000000" pitchFamily="2" charset="2"/>
              <a:buChar char="§"/>
              <a:defRPr sz="1800" kern="1200">
                <a:solidFill>
                  <a:schemeClr val="bg1"/>
                </a:solidFill>
                <a:latin typeface="Arial" panose="020B0604020202020204" pitchFamily="34" charset="0"/>
                <a:ea typeface="+mn-ea"/>
                <a:cs typeface="Arial" panose="020B0604020202020204" pitchFamily="34" charset="0"/>
              </a:defRPr>
            </a:lvl4pPr>
            <a:lvl5pPr marL="720000" indent="0" algn="r" defTabSz="1088776" rtl="0" eaLnBrk="1" latinLnBrk="0" hangingPunct="1">
              <a:spcBef>
                <a:spcPts val="1000"/>
              </a:spcBef>
              <a:spcAft>
                <a:spcPts val="0"/>
              </a:spcAft>
              <a:buFontTx/>
              <a:buNone/>
              <a:defRPr sz="1800" kern="1200">
                <a:solidFill>
                  <a:schemeClr val="bg1"/>
                </a:solidFill>
                <a:latin typeface="Arial" panose="020B0604020202020204" pitchFamily="34" charset="0"/>
                <a:ea typeface="+mn-ea"/>
                <a:cs typeface="Arial" panose="020B0604020202020204" pitchFamily="34" charset="0"/>
              </a:defRPr>
            </a:lvl5pPr>
            <a:lvl6pPr marL="720000" indent="0" algn="l" defTabSz="1088776" rtl="0" eaLnBrk="1" latinLnBrk="0" hangingPunct="1">
              <a:spcBef>
                <a:spcPts val="1000"/>
              </a:spcBef>
              <a:spcAft>
                <a:spcPts val="0"/>
              </a:spcAft>
              <a:buFont typeface="Arial" panose="020B0604020202020204" pitchFamily="34" charset="0"/>
              <a:buNone/>
              <a:defRPr sz="1800" kern="1200">
                <a:solidFill>
                  <a:schemeClr val="tx1"/>
                </a:solidFill>
                <a:latin typeface="+mn-lt"/>
                <a:ea typeface="+mn-ea"/>
                <a:cs typeface="+mn-cs"/>
              </a:defRPr>
            </a:lvl6pPr>
            <a:lvl7pPr marL="720000" indent="0" algn="l" defTabSz="1088776" rtl="0" eaLnBrk="1" latinLnBrk="0" hangingPunct="1">
              <a:spcBef>
                <a:spcPts val="1000"/>
              </a:spcBef>
              <a:spcAft>
                <a:spcPts val="0"/>
              </a:spcAft>
              <a:buFont typeface="Arial" panose="020B0604020202020204" pitchFamily="34" charset="0"/>
              <a:buNone/>
              <a:defRPr sz="1800" kern="1200">
                <a:solidFill>
                  <a:schemeClr val="tx1"/>
                </a:solidFill>
                <a:latin typeface="+mn-lt"/>
                <a:ea typeface="+mn-ea"/>
                <a:cs typeface="+mn-cs"/>
              </a:defRPr>
            </a:lvl7pPr>
            <a:lvl8pPr marL="720000" indent="0" algn="l" defTabSz="1088776" rtl="0" eaLnBrk="1" latinLnBrk="0" hangingPunct="1">
              <a:spcBef>
                <a:spcPts val="1000"/>
              </a:spcBef>
              <a:spcAft>
                <a:spcPts val="0"/>
              </a:spcAft>
              <a:buFont typeface="Arial" panose="020B0604020202020204" pitchFamily="34" charset="0"/>
              <a:buNone/>
              <a:defRPr sz="1800" kern="1200">
                <a:solidFill>
                  <a:schemeClr val="tx1"/>
                </a:solidFill>
                <a:latin typeface="+mn-lt"/>
                <a:ea typeface="+mn-ea"/>
                <a:cs typeface="+mn-cs"/>
              </a:defRPr>
            </a:lvl8pPr>
            <a:lvl9pPr marL="720000" indent="0" algn="l" defTabSz="1088776" rtl="0" eaLnBrk="1" latinLnBrk="0" hangingPunct="1">
              <a:spcBef>
                <a:spcPts val="1000"/>
              </a:spcBef>
              <a:spcAft>
                <a:spcPts val="0"/>
              </a:spcAft>
              <a:buFont typeface="Arial" panose="020B0604020202020204" pitchFamily="34" charset="0"/>
              <a:buNone/>
              <a:defRPr sz="1800" kern="1200" baseline="0">
                <a:solidFill>
                  <a:schemeClr val="tx1"/>
                </a:solidFill>
                <a:latin typeface="+mn-lt"/>
                <a:ea typeface="+mn-ea"/>
                <a:cs typeface="+mn-cs"/>
              </a:defRPr>
            </a:lvl9pPr>
          </a:lstStyle>
          <a:p>
            <a:pPr algn="l"/>
            <a:r>
              <a:rPr lang="en-US" b="1" dirty="0"/>
              <a:t>CLINICAL QUESTION:</a:t>
            </a:r>
          </a:p>
          <a:p>
            <a:pPr algn="l"/>
            <a:endParaRPr lang="en-US" dirty="0"/>
          </a:p>
          <a:p>
            <a:pPr algn="l"/>
            <a:r>
              <a:rPr lang="en-US" dirty="0"/>
              <a:t>ERAS; surgery and radiotherapy in cancer patients</a:t>
            </a:r>
          </a:p>
        </p:txBody>
      </p:sp>
      <p:sp>
        <p:nvSpPr>
          <p:cNvPr id="5" name="Dreieck 4">
            <a:extLst>
              <a:ext uri="{FF2B5EF4-FFF2-40B4-BE49-F238E27FC236}">
                <a16:creationId xmlns:a16="http://schemas.microsoft.com/office/drawing/2014/main" id="{917D56F6-372B-854B-ADD9-4F13FD5DB1DC}"/>
              </a:ext>
            </a:extLst>
          </p:cNvPr>
          <p:cNvSpPr/>
          <p:nvPr/>
        </p:nvSpPr>
        <p:spPr bwMode="gray">
          <a:xfrm rot="5400000">
            <a:off x="2008564" y="1611780"/>
            <a:ext cx="1082084" cy="540060"/>
          </a:xfrm>
          <a:prstGeom prst="triangle">
            <a:avLst/>
          </a:prstGeom>
          <a:solidFill>
            <a:srgbClr val="5186AA"/>
          </a:solidFill>
          <a:ln w="254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600" dirty="0">
              <a:solidFill>
                <a:schemeClr val="tx1"/>
              </a:solidFill>
              <a:latin typeface="Arial" panose="020B0604020202020204" pitchFamily="34" charset="0"/>
              <a:cs typeface="Arial" panose="020B0604020202020204" pitchFamily="34" charset="0"/>
            </a:endParaRPr>
          </a:p>
        </p:txBody>
      </p:sp>
    </p:spTree>
    <p:custDataLst>
      <p:tags r:id="rId1"/>
    </p:custDataLst>
    <p:extLst>
      <p:ext uri="{BB962C8B-B14F-4D97-AF65-F5344CB8AC3E}">
        <p14:creationId xmlns:p14="http://schemas.microsoft.com/office/powerpoint/2010/main" val="163322847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ußzeilenplatzhalter 1"/>
          <p:cNvSpPr>
            <a:spLocks noGrp="1"/>
          </p:cNvSpPr>
          <p:nvPr>
            <p:ph type="ftr" sz="quarter" idx="11"/>
          </p:nvPr>
        </p:nvSpPr>
        <p:spPr/>
        <p:txBody>
          <a:bodyPr/>
          <a:lstStyle/>
          <a:p>
            <a:r>
              <a:rPr lang="de-DE"/>
              <a:t>B. Braun Melsungen AG </a:t>
            </a:r>
            <a:endParaRPr lang="de-DE" dirty="0"/>
          </a:p>
        </p:txBody>
      </p:sp>
      <p:sp>
        <p:nvSpPr>
          <p:cNvPr id="3" name="Foliennummernplatzhalter 2"/>
          <p:cNvSpPr>
            <a:spLocks noGrp="1"/>
          </p:cNvSpPr>
          <p:nvPr>
            <p:ph type="sldNum" sz="quarter" idx="12"/>
          </p:nvPr>
        </p:nvSpPr>
        <p:spPr/>
        <p:txBody>
          <a:bodyPr/>
          <a:lstStyle/>
          <a:p>
            <a:fld id="{8D981D2A-10EE-45CA-B672-13EC15929D94}" type="slidenum">
              <a:rPr lang="de-DE" smtClean="0"/>
              <a:pPr/>
              <a:t>27</a:t>
            </a:fld>
            <a:endParaRPr lang="de-DE" dirty="0"/>
          </a:p>
        </p:txBody>
      </p:sp>
      <p:sp>
        <p:nvSpPr>
          <p:cNvPr id="9" name="Rectangle 3">
            <a:extLst>
              <a:ext uri="{FF2B5EF4-FFF2-40B4-BE49-F238E27FC236}">
                <a16:creationId xmlns:a16="http://schemas.microsoft.com/office/drawing/2014/main" id="{55F0EACC-8CCC-8A49-8519-8475B33729D2}"/>
              </a:ext>
            </a:extLst>
          </p:cNvPr>
          <p:cNvSpPr txBox="1">
            <a:spLocks noChangeArrowheads="1"/>
          </p:cNvSpPr>
          <p:nvPr/>
        </p:nvSpPr>
        <p:spPr bwMode="gray">
          <a:xfrm>
            <a:off x="1054326" y="1092978"/>
            <a:ext cx="8388000" cy="832963"/>
          </a:xfrm>
          <a:prstGeom prst="rect">
            <a:avLst/>
          </a:prstGeom>
          <a:solidFill>
            <a:srgbClr val="F2F2F2"/>
          </a:solidFill>
          <a:ln w="9525">
            <a:noFill/>
            <a:miter lim="800000"/>
            <a:headEnd/>
            <a:tailEnd/>
          </a:ln>
        </p:spPr>
        <p:txBody>
          <a:bodyPr vert="horz" wrap="square" lIns="0" tIns="0" rIns="0" bIns="0" numCol="1" anchor="ctr" anchorCtr="0" compatLnSpc="1">
            <a:prstTxWarp prst="textNoShape">
              <a:avLst/>
            </a:prstTxWarp>
          </a:bodyPr>
          <a:lstStyle/>
          <a:p>
            <a:pPr marL="108000" lvl="1" defTabSz="257175">
              <a:spcBef>
                <a:spcPts val="600"/>
              </a:spcBef>
              <a:spcAft>
                <a:spcPts val="400"/>
              </a:spcAft>
              <a:defRPr/>
            </a:pPr>
            <a:r>
              <a:rPr lang="en-US" sz="1400" dirty="0"/>
              <a:t>For all cancer patients undergoing either curative or palliative surgery, we recommend management within an enhanced recovery after surgery (ERAS) program; within this program, every patient should </a:t>
            </a:r>
            <a:br>
              <a:rPr lang="en-US" sz="1400" dirty="0"/>
            </a:br>
            <a:r>
              <a:rPr lang="en-US" sz="1400" dirty="0"/>
              <a:t>be screened for malnutrition and if deemed at risk, given additional nutritional support.</a:t>
            </a:r>
            <a:endParaRPr lang="en-US" sz="1400" b="1" dirty="0"/>
          </a:p>
        </p:txBody>
      </p:sp>
      <p:sp>
        <p:nvSpPr>
          <p:cNvPr id="10" name="Rectangle 5">
            <a:extLst>
              <a:ext uri="{FF2B5EF4-FFF2-40B4-BE49-F238E27FC236}">
                <a16:creationId xmlns:a16="http://schemas.microsoft.com/office/drawing/2014/main" id="{B878E198-2E43-B646-A7CD-86CEE2FA934C}"/>
              </a:ext>
            </a:extLst>
          </p:cNvPr>
          <p:cNvSpPr>
            <a:spLocks noChangeArrowheads="1"/>
          </p:cNvSpPr>
          <p:nvPr/>
        </p:nvSpPr>
        <p:spPr bwMode="auto">
          <a:xfrm>
            <a:off x="1080000" y="720000"/>
            <a:ext cx="8388000" cy="356954"/>
          </a:xfrm>
          <a:prstGeom prst="rect">
            <a:avLst/>
          </a:prstGeom>
          <a:solidFill>
            <a:srgbClr val="5186AA"/>
          </a:solidFill>
          <a:ln w="9525">
            <a:noFill/>
            <a:miter lim="800000"/>
            <a:headEnd/>
            <a:tailEnd/>
          </a:ln>
          <a:effectLst/>
        </p:spPr>
        <p:txBody>
          <a:bodyPr wrap="square" anchor="ctr">
            <a:prstTxWarp prst="textNoShape">
              <a:avLst/>
            </a:prstTxWarp>
            <a:noAutofit/>
          </a:bodyPr>
          <a:lstStyle/>
          <a:p>
            <a:r>
              <a:rPr lang="de-DE" sz="1800" dirty="0">
                <a:solidFill>
                  <a:schemeClr val="bg1"/>
                </a:solidFill>
                <a:latin typeface="+mn-lt"/>
              </a:rPr>
              <a:t>ERAS IN CANCER PATIENTS</a:t>
            </a:r>
          </a:p>
        </p:txBody>
      </p:sp>
      <p:sp>
        <p:nvSpPr>
          <p:cNvPr id="11" name="Rectangle 3">
            <a:extLst>
              <a:ext uri="{FF2B5EF4-FFF2-40B4-BE49-F238E27FC236}">
                <a16:creationId xmlns:a16="http://schemas.microsoft.com/office/drawing/2014/main" id="{633A0107-871D-6E47-A88E-A1776B85BA4A}"/>
              </a:ext>
            </a:extLst>
          </p:cNvPr>
          <p:cNvSpPr txBox="1">
            <a:spLocks noChangeArrowheads="1"/>
          </p:cNvSpPr>
          <p:nvPr/>
        </p:nvSpPr>
        <p:spPr bwMode="gray">
          <a:xfrm>
            <a:off x="1054326" y="2416017"/>
            <a:ext cx="8388000" cy="468052"/>
          </a:xfrm>
          <a:prstGeom prst="rect">
            <a:avLst/>
          </a:prstGeom>
          <a:solidFill>
            <a:srgbClr val="F2F2F2"/>
          </a:solidFill>
          <a:ln w="9525">
            <a:noFill/>
            <a:miter lim="800000"/>
            <a:headEnd/>
            <a:tailEnd/>
          </a:ln>
        </p:spPr>
        <p:txBody>
          <a:bodyPr vert="horz" wrap="square" lIns="0" tIns="0" rIns="0" bIns="0" numCol="1" anchor="ctr" anchorCtr="0" compatLnSpc="1">
            <a:prstTxWarp prst="textNoShape">
              <a:avLst/>
            </a:prstTxWarp>
          </a:bodyPr>
          <a:lstStyle/>
          <a:p>
            <a:pPr marL="108000" lvl="1" defTabSz="257175">
              <a:spcBef>
                <a:spcPts val="600"/>
              </a:spcBef>
              <a:spcAft>
                <a:spcPts val="400"/>
              </a:spcAft>
              <a:defRPr/>
            </a:pPr>
            <a:r>
              <a:rPr lang="en-US" sz="1400" dirty="0"/>
              <a:t>Strength of recommendation strong – Level of evidence high - consensus</a:t>
            </a:r>
          </a:p>
        </p:txBody>
      </p:sp>
      <p:sp>
        <p:nvSpPr>
          <p:cNvPr id="12" name="Rectangle 5">
            <a:extLst>
              <a:ext uri="{FF2B5EF4-FFF2-40B4-BE49-F238E27FC236}">
                <a16:creationId xmlns:a16="http://schemas.microsoft.com/office/drawing/2014/main" id="{A8A535DC-8A55-3E40-A375-9784F04DF1E7}"/>
              </a:ext>
            </a:extLst>
          </p:cNvPr>
          <p:cNvSpPr>
            <a:spLocks noChangeArrowheads="1"/>
          </p:cNvSpPr>
          <p:nvPr/>
        </p:nvSpPr>
        <p:spPr bwMode="auto">
          <a:xfrm>
            <a:off x="1054326" y="2060848"/>
            <a:ext cx="8388000" cy="356954"/>
          </a:xfrm>
          <a:prstGeom prst="rect">
            <a:avLst/>
          </a:prstGeom>
          <a:solidFill>
            <a:srgbClr val="5186AA"/>
          </a:solidFill>
          <a:ln w="9525">
            <a:noFill/>
            <a:miter lim="800000"/>
            <a:headEnd/>
            <a:tailEnd/>
          </a:ln>
          <a:effectLst/>
        </p:spPr>
        <p:txBody>
          <a:bodyPr wrap="square" anchor="ctr">
            <a:prstTxWarp prst="textNoShape">
              <a:avLst/>
            </a:prstTxWarp>
            <a:noAutofit/>
          </a:bodyPr>
          <a:lstStyle/>
          <a:p>
            <a:r>
              <a:rPr lang="de-DE" sz="1800" dirty="0">
                <a:solidFill>
                  <a:schemeClr val="bg1"/>
                </a:solidFill>
                <a:latin typeface="+mn-lt"/>
              </a:rPr>
              <a:t>GRADE OF RECOMMENDATION</a:t>
            </a:r>
          </a:p>
        </p:txBody>
      </p:sp>
      <p:sp>
        <p:nvSpPr>
          <p:cNvPr id="17" name="Rectangle 3">
            <a:extLst>
              <a:ext uri="{FF2B5EF4-FFF2-40B4-BE49-F238E27FC236}">
                <a16:creationId xmlns:a16="http://schemas.microsoft.com/office/drawing/2014/main" id="{633A0107-871D-6E47-A88E-A1776B85BA4A}"/>
              </a:ext>
            </a:extLst>
          </p:cNvPr>
          <p:cNvSpPr txBox="1">
            <a:spLocks noChangeArrowheads="1"/>
          </p:cNvSpPr>
          <p:nvPr/>
        </p:nvSpPr>
        <p:spPr bwMode="gray">
          <a:xfrm>
            <a:off x="1054326" y="3429000"/>
            <a:ext cx="8388000" cy="1456781"/>
          </a:xfrm>
          <a:prstGeom prst="rect">
            <a:avLst/>
          </a:prstGeom>
          <a:solidFill>
            <a:srgbClr val="F2F2F2"/>
          </a:solidFill>
          <a:ln w="9525">
            <a:noFill/>
            <a:miter lim="800000"/>
            <a:headEnd/>
            <a:tailEnd/>
          </a:ln>
        </p:spPr>
        <p:txBody>
          <a:bodyPr vert="horz" wrap="square" lIns="0" tIns="0" rIns="0" bIns="0" numCol="1" anchor="ctr" anchorCtr="0" compatLnSpc="1">
            <a:prstTxWarp prst="textNoShape">
              <a:avLst/>
            </a:prstTxWarp>
          </a:bodyPr>
          <a:lstStyle/>
          <a:p>
            <a:pPr marL="133350"/>
            <a:r>
              <a:rPr lang="en-US" sz="1400" dirty="0"/>
              <a:t>In the current surgical environment, cancer patients undergoing surgery should </a:t>
            </a:r>
            <a:br>
              <a:rPr lang="en-US" sz="1400" dirty="0"/>
            </a:br>
            <a:r>
              <a:rPr lang="en-US" sz="1400" dirty="0"/>
              <a:t>be managed within an ERAS program that seeks to minimize surgical stress, maintain nutritional status, reduce complications and optimize rate of recovery. Nutritional components of ERAS include avoiding fasting, pre-operative fluid and carbohydrate load, and recommencement of oral diet on the first postoperative day. Data suggest that when all patients receive such optimized nutritional and metabolic care, the metabolic response to surgery can be minimized.</a:t>
            </a:r>
          </a:p>
        </p:txBody>
      </p:sp>
      <p:sp>
        <p:nvSpPr>
          <p:cNvPr id="18" name="Rectangle 5">
            <a:extLst>
              <a:ext uri="{FF2B5EF4-FFF2-40B4-BE49-F238E27FC236}">
                <a16:creationId xmlns:a16="http://schemas.microsoft.com/office/drawing/2014/main" id="{A8A535DC-8A55-3E40-A375-9784F04DF1E7}"/>
              </a:ext>
            </a:extLst>
          </p:cNvPr>
          <p:cNvSpPr>
            <a:spLocks noChangeArrowheads="1"/>
          </p:cNvSpPr>
          <p:nvPr/>
        </p:nvSpPr>
        <p:spPr bwMode="auto">
          <a:xfrm>
            <a:off x="1054326" y="3068960"/>
            <a:ext cx="8388000" cy="356954"/>
          </a:xfrm>
          <a:prstGeom prst="rect">
            <a:avLst/>
          </a:prstGeom>
          <a:solidFill>
            <a:srgbClr val="5186AA"/>
          </a:solidFill>
          <a:ln w="9525">
            <a:noFill/>
            <a:miter lim="800000"/>
            <a:headEnd/>
            <a:tailEnd/>
          </a:ln>
          <a:effectLst/>
        </p:spPr>
        <p:txBody>
          <a:bodyPr wrap="square" anchor="ctr">
            <a:prstTxWarp prst="textNoShape">
              <a:avLst/>
            </a:prstTxWarp>
            <a:noAutofit/>
          </a:bodyPr>
          <a:lstStyle/>
          <a:p>
            <a:r>
              <a:rPr lang="de-DE" sz="1800" dirty="0">
                <a:solidFill>
                  <a:schemeClr val="bg1"/>
                </a:solidFill>
                <a:latin typeface="+mn-lt"/>
              </a:rPr>
              <a:t>COMMENTARY</a:t>
            </a:r>
          </a:p>
        </p:txBody>
      </p:sp>
    </p:spTree>
    <p:extLst>
      <p:ext uri="{BB962C8B-B14F-4D97-AF65-F5344CB8AC3E}">
        <p14:creationId xmlns:p14="http://schemas.microsoft.com/office/powerpoint/2010/main" val="408899948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ußzeilenplatzhalter 1"/>
          <p:cNvSpPr>
            <a:spLocks noGrp="1"/>
          </p:cNvSpPr>
          <p:nvPr>
            <p:ph type="ftr" sz="quarter" idx="11"/>
          </p:nvPr>
        </p:nvSpPr>
        <p:spPr/>
        <p:txBody>
          <a:bodyPr/>
          <a:lstStyle/>
          <a:p>
            <a:r>
              <a:rPr lang="de-DE"/>
              <a:t>B. Braun Melsungen AG </a:t>
            </a:r>
            <a:endParaRPr lang="de-DE" dirty="0"/>
          </a:p>
        </p:txBody>
      </p:sp>
      <p:sp>
        <p:nvSpPr>
          <p:cNvPr id="3" name="Foliennummernplatzhalter 2"/>
          <p:cNvSpPr>
            <a:spLocks noGrp="1"/>
          </p:cNvSpPr>
          <p:nvPr>
            <p:ph type="sldNum" sz="quarter" idx="12"/>
          </p:nvPr>
        </p:nvSpPr>
        <p:spPr/>
        <p:txBody>
          <a:bodyPr/>
          <a:lstStyle/>
          <a:p>
            <a:fld id="{8D981D2A-10EE-45CA-B672-13EC15929D94}" type="slidenum">
              <a:rPr lang="de-DE" smtClean="0"/>
              <a:pPr/>
              <a:t>28</a:t>
            </a:fld>
            <a:endParaRPr lang="de-DE" dirty="0"/>
          </a:p>
        </p:txBody>
      </p:sp>
      <p:sp>
        <p:nvSpPr>
          <p:cNvPr id="9" name="Rectangle 3">
            <a:extLst>
              <a:ext uri="{FF2B5EF4-FFF2-40B4-BE49-F238E27FC236}">
                <a16:creationId xmlns:a16="http://schemas.microsoft.com/office/drawing/2014/main" id="{55F0EACC-8CCC-8A49-8519-8475B33729D2}"/>
              </a:ext>
            </a:extLst>
          </p:cNvPr>
          <p:cNvSpPr txBox="1">
            <a:spLocks noChangeArrowheads="1"/>
          </p:cNvSpPr>
          <p:nvPr/>
        </p:nvSpPr>
        <p:spPr bwMode="gray">
          <a:xfrm>
            <a:off x="1080000" y="1074089"/>
            <a:ext cx="8388000" cy="547387"/>
          </a:xfrm>
          <a:prstGeom prst="rect">
            <a:avLst/>
          </a:prstGeom>
          <a:solidFill>
            <a:srgbClr val="F2F2F2"/>
          </a:solidFill>
          <a:ln w="9525">
            <a:noFill/>
            <a:miter lim="800000"/>
            <a:headEnd/>
            <a:tailEnd/>
          </a:ln>
        </p:spPr>
        <p:txBody>
          <a:bodyPr vert="horz" wrap="square" lIns="0" tIns="0" rIns="0" bIns="0" numCol="1" anchor="ctr" anchorCtr="0" compatLnSpc="1">
            <a:prstTxWarp prst="textNoShape">
              <a:avLst/>
            </a:prstTxWarp>
          </a:bodyPr>
          <a:lstStyle/>
          <a:p>
            <a:pPr marL="108000" lvl="1" defTabSz="257175">
              <a:spcBef>
                <a:spcPts val="600"/>
              </a:spcBef>
              <a:spcAft>
                <a:spcPts val="400"/>
              </a:spcAft>
              <a:defRPr/>
            </a:pPr>
            <a:r>
              <a:rPr lang="en-US" sz="1400" dirty="0"/>
              <a:t>For a patient undergoing repeated surgery as part of a multimodal oncological pathway, we recommend the management of each surgical episode within an ERAS program. </a:t>
            </a:r>
            <a:endParaRPr lang="en-US" sz="1400" b="1" dirty="0"/>
          </a:p>
        </p:txBody>
      </p:sp>
      <p:sp>
        <p:nvSpPr>
          <p:cNvPr id="10" name="Rectangle 5">
            <a:extLst>
              <a:ext uri="{FF2B5EF4-FFF2-40B4-BE49-F238E27FC236}">
                <a16:creationId xmlns:a16="http://schemas.microsoft.com/office/drawing/2014/main" id="{B878E198-2E43-B646-A7CD-86CEE2FA934C}"/>
              </a:ext>
            </a:extLst>
          </p:cNvPr>
          <p:cNvSpPr>
            <a:spLocks noChangeArrowheads="1"/>
          </p:cNvSpPr>
          <p:nvPr/>
        </p:nvSpPr>
        <p:spPr bwMode="auto">
          <a:xfrm>
            <a:off x="1080000" y="720000"/>
            <a:ext cx="8388000" cy="356954"/>
          </a:xfrm>
          <a:prstGeom prst="rect">
            <a:avLst/>
          </a:prstGeom>
          <a:solidFill>
            <a:srgbClr val="5186AA"/>
          </a:solidFill>
          <a:ln w="9525">
            <a:noFill/>
            <a:miter lim="800000"/>
            <a:headEnd/>
            <a:tailEnd/>
          </a:ln>
          <a:effectLst/>
        </p:spPr>
        <p:txBody>
          <a:bodyPr wrap="square" anchor="ctr">
            <a:prstTxWarp prst="textNoShape">
              <a:avLst/>
            </a:prstTxWarp>
            <a:noAutofit/>
          </a:bodyPr>
          <a:lstStyle/>
          <a:p>
            <a:r>
              <a:rPr lang="de-DE" sz="1800" dirty="0">
                <a:solidFill>
                  <a:schemeClr val="bg1"/>
                </a:solidFill>
                <a:latin typeface="+mn-lt"/>
              </a:rPr>
              <a:t>ERAS IN CANCER PATIENTS – REPEATED SURGERY</a:t>
            </a:r>
          </a:p>
        </p:txBody>
      </p:sp>
      <p:sp>
        <p:nvSpPr>
          <p:cNvPr id="11" name="Rectangle 3">
            <a:extLst>
              <a:ext uri="{FF2B5EF4-FFF2-40B4-BE49-F238E27FC236}">
                <a16:creationId xmlns:a16="http://schemas.microsoft.com/office/drawing/2014/main" id="{633A0107-871D-6E47-A88E-A1776B85BA4A}"/>
              </a:ext>
            </a:extLst>
          </p:cNvPr>
          <p:cNvSpPr txBox="1">
            <a:spLocks noChangeArrowheads="1"/>
          </p:cNvSpPr>
          <p:nvPr/>
        </p:nvSpPr>
        <p:spPr bwMode="gray">
          <a:xfrm>
            <a:off x="1080000" y="2148880"/>
            <a:ext cx="8388000" cy="352496"/>
          </a:xfrm>
          <a:prstGeom prst="rect">
            <a:avLst/>
          </a:prstGeom>
          <a:solidFill>
            <a:srgbClr val="F2F2F2"/>
          </a:solidFill>
          <a:ln w="9525">
            <a:noFill/>
            <a:miter lim="800000"/>
            <a:headEnd/>
            <a:tailEnd/>
          </a:ln>
        </p:spPr>
        <p:txBody>
          <a:bodyPr vert="horz" wrap="square" lIns="0" tIns="0" rIns="0" bIns="0" numCol="1" anchor="ctr" anchorCtr="0" compatLnSpc="1">
            <a:prstTxWarp prst="textNoShape">
              <a:avLst/>
            </a:prstTxWarp>
          </a:bodyPr>
          <a:lstStyle/>
          <a:p>
            <a:pPr marL="108000" lvl="1" defTabSz="257175">
              <a:spcBef>
                <a:spcPts val="600"/>
              </a:spcBef>
              <a:spcAft>
                <a:spcPts val="400"/>
              </a:spcAft>
              <a:defRPr/>
            </a:pPr>
            <a:r>
              <a:rPr lang="en-US" sz="1400" dirty="0"/>
              <a:t>Strength of recommendation strong – Level of evidence low - consensus</a:t>
            </a:r>
          </a:p>
        </p:txBody>
      </p:sp>
      <p:sp>
        <p:nvSpPr>
          <p:cNvPr id="12" name="Rectangle 5">
            <a:extLst>
              <a:ext uri="{FF2B5EF4-FFF2-40B4-BE49-F238E27FC236}">
                <a16:creationId xmlns:a16="http://schemas.microsoft.com/office/drawing/2014/main" id="{A8A535DC-8A55-3E40-A375-9784F04DF1E7}"/>
              </a:ext>
            </a:extLst>
          </p:cNvPr>
          <p:cNvSpPr>
            <a:spLocks noChangeArrowheads="1"/>
          </p:cNvSpPr>
          <p:nvPr/>
        </p:nvSpPr>
        <p:spPr bwMode="auto">
          <a:xfrm>
            <a:off x="1080000" y="1793710"/>
            <a:ext cx="8388000" cy="356954"/>
          </a:xfrm>
          <a:prstGeom prst="rect">
            <a:avLst/>
          </a:prstGeom>
          <a:solidFill>
            <a:srgbClr val="5186AA"/>
          </a:solidFill>
          <a:ln w="9525">
            <a:noFill/>
            <a:miter lim="800000"/>
            <a:headEnd/>
            <a:tailEnd/>
          </a:ln>
          <a:effectLst/>
        </p:spPr>
        <p:txBody>
          <a:bodyPr wrap="square" anchor="ctr">
            <a:prstTxWarp prst="textNoShape">
              <a:avLst/>
            </a:prstTxWarp>
            <a:noAutofit/>
          </a:bodyPr>
          <a:lstStyle/>
          <a:p>
            <a:r>
              <a:rPr lang="de-DE" sz="1800" dirty="0">
                <a:solidFill>
                  <a:schemeClr val="bg1"/>
                </a:solidFill>
                <a:latin typeface="+mn-lt"/>
              </a:rPr>
              <a:t>GRADE OF RECOMMENDATION</a:t>
            </a:r>
          </a:p>
        </p:txBody>
      </p:sp>
      <p:sp>
        <p:nvSpPr>
          <p:cNvPr id="17" name="Rectangle 3">
            <a:extLst>
              <a:ext uri="{FF2B5EF4-FFF2-40B4-BE49-F238E27FC236}">
                <a16:creationId xmlns:a16="http://schemas.microsoft.com/office/drawing/2014/main" id="{633A0107-871D-6E47-A88E-A1776B85BA4A}"/>
              </a:ext>
            </a:extLst>
          </p:cNvPr>
          <p:cNvSpPr txBox="1">
            <a:spLocks noChangeArrowheads="1"/>
          </p:cNvSpPr>
          <p:nvPr/>
        </p:nvSpPr>
        <p:spPr bwMode="gray">
          <a:xfrm>
            <a:off x="1080000" y="3023628"/>
            <a:ext cx="8388000" cy="1029817"/>
          </a:xfrm>
          <a:prstGeom prst="rect">
            <a:avLst/>
          </a:prstGeom>
          <a:solidFill>
            <a:srgbClr val="F2F2F2"/>
          </a:solidFill>
          <a:ln w="9525">
            <a:noFill/>
            <a:miter lim="800000"/>
            <a:headEnd/>
            <a:tailEnd/>
          </a:ln>
        </p:spPr>
        <p:txBody>
          <a:bodyPr vert="horz" wrap="square" lIns="0" tIns="0" rIns="0" bIns="0" numCol="1" anchor="ctr" anchorCtr="0" compatLnSpc="1">
            <a:prstTxWarp prst="textNoShape">
              <a:avLst/>
            </a:prstTxWarp>
          </a:bodyPr>
          <a:lstStyle/>
          <a:p>
            <a:pPr marL="88900"/>
            <a:r>
              <a:rPr lang="en-US" sz="1400" dirty="0"/>
              <a:t>Patients undergoing multimodal oncological care are at particular risk of progressive nutritional decline. </a:t>
            </a:r>
            <a:br>
              <a:rPr lang="en-US" sz="1400" dirty="0"/>
            </a:br>
            <a:r>
              <a:rPr lang="en-US" sz="1400" dirty="0"/>
              <a:t>In order to minimize a stepwise decline in nutritional status during such arduous anticancer therapy, it is essential to minimize the nutritional/metabolic impact of repeated surgery and manage each surgical episode within the context of an ERAS pathway.</a:t>
            </a:r>
          </a:p>
        </p:txBody>
      </p:sp>
      <p:sp>
        <p:nvSpPr>
          <p:cNvPr id="18" name="Rectangle 5">
            <a:extLst>
              <a:ext uri="{FF2B5EF4-FFF2-40B4-BE49-F238E27FC236}">
                <a16:creationId xmlns:a16="http://schemas.microsoft.com/office/drawing/2014/main" id="{A8A535DC-8A55-3E40-A375-9784F04DF1E7}"/>
              </a:ext>
            </a:extLst>
          </p:cNvPr>
          <p:cNvSpPr>
            <a:spLocks noChangeArrowheads="1"/>
          </p:cNvSpPr>
          <p:nvPr/>
        </p:nvSpPr>
        <p:spPr bwMode="auto">
          <a:xfrm>
            <a:off x="1080000" y="2672916"/>
            <a:ext cx="8388000" cy="356954"/>
          </a:xfrm>
          <a:prstGeom prst="rect">
            <a:avLst/>
          </a:prstGeom>
          <a:solidFill>
            <a:srgbClr val="5186AA"/>
          </a:solidFill>
          <a:ln w="9525">
            <a:noFill/>
            <a:miter lim="800000"/>
            <a:headEnd/>
            <a:tailEnd/>
          </a:ln>
          <a:effectLst/>
        </p:spPr>
        <p:txBody>
          <a:bodyPr wrap="square" anchor="ctr">
            <a:prstTxWarp prst="textNoShape">
              <a:avLst/>
            </a:prstTxWarp>
            <a:noAutofit/>
          </a:bodyPr>
          <a:lstStyle/>
          <a:p>
            <a:r>
              <a:rPr lang="de-DE" sz="1800" dirty="0">
                <a:solidFill>
                  <a:schemeClr val="bg1"/>
                </a:solidFill>
                <a:latin typeface="+mn-lt"/>
              </a:rPr>
              <a:t>COMMENTARY</a:t>
            </a:r>
          </a:p>
        </p:txBody>
      </p:sp>
    </p:spTree>
    <p:extLst>
      <p:ext uri="{BB962C8B-B14F-4D97-AF65-F5344CB8AC3E}">
        <p14:creationId xmlns:p14="http://schemas.microsoft.com/office/powerpoint/2010/main" val="423725074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ußzeilenplatzhalter 1"/>
          <p:cNvSpPr>
            <a:spLocks noGrp="1"/>
          </p:cNvSpPr>
          <p:nvPr>
            <p:ph type="ftr" sz="quarter" idx="11"/>
          </p:nvPr>
        </p:nvSpPr>
        <p:spPr/>
        <p:txBody>
          <a:bodyPr/>
          <a:lstStyle/>
          <a:p>
            <a:r>
              <a:rPr lang="de-DE"/>
              <a:t>B. Braun Melsungen AG </a:t>
            </a:r>
            <a:endParaRPr lang="de-DE" dirty="0"/>
          </a:p>
        </p:txBody>
      </p:sp>
      <p:sp>
        <p:nvSpPr>
          <p:cNvPr id="3" name="Foliennummernplatzhalter 2"/>
          <p:cNvSpPr>
            <a:spLocks noGrp="1"/>
          </p:cNvSpPr>
          <p:nvPr>
            <p:ph type="sldNum" sz="quarter" idx="12"/>
          </p:nvPr>
        </p:nvSpPr>
        <p:spPr/>
        <p:txBody>
          <a:bodyPr/>
          <a:lstStyle/>
          <a:p>
            <a:fld id="{8D981D2A-10EE-45CA-B672-13EC15929D94}" type="slidenum">
              <a:rPr lang="de-DE" smtClean="0"/>
              <a:pPr/>
              <a:t>29</a:t>
            </a:fld>
            <a:endParaRPr lang="de-DE" dirty="0"/>
          </a:p>
        </p:txBody>
      </p:sp>
      <p:sp>
        <p:nvSpPr>
          <p:cNvPr id="9" name="Rectangle 3">
            <a:extLst>
              <a:ext uri="{FF2B5EF4-FFF2-40B4-BE49-F238E27FC236}">
                <a16:creationId xmlns:a16="http://schemas.microsoft.com/office/drawing/2014/main" id="{55F0EACC-8CCC-8A49-8519-8475B33729D2}"/>
              </a:ext>
            </a:extLst>
          </p:cNvPr>
          <p:cNvSpPr txBox="1">
            <a:spLocks noChangeArrowheads="1"/>
          </p:cNvSpPr>
          <p:nvPr/>
        </p:nvSpPr>
        <p:spPr bwMode="gray">
          <a:xfrm>
            <a:off x="1080000" y="1076954"/>
            <a:ext cx="8388000" cy="621218"/>
          </a:xfrm>
          <a:prstGeom prst="rect">
            <a:avLst/>
          </a:prstGeom>
          <a:solidFill>
            <a:srgbClr val="F2F2F2"/>
          </a:solidFill>
          <a:ln w="9525">
            <a:noFill/>
            <a:miter lim="800000"/>
            <a:headEnd/>
            <a:tailEnd/>
          </a:ln>
        </p:spPr>
        <p:txBody>
          <a:bodyPr vert="horz" wrap="square" lIns="0" tIns="0" rIns="0" bIns="0" numCol="1" anchor="ctr" anchorCtr="0" compatLnSpc="1">
            <a:prstTxWarp prst="textNoShape">
              <a:avLst/>
            </a:prstTxWarp>
          </a:bodyPr>
          <a:lstStyle/>
          <a:p>
            <a:pPr marL="133350"/>
            <a:r>
              <a:rPr lang="en-US" sz="1400" dirty="0"/>
              <a:t>In surgical cancer patients at risk of malnutrition or who are already malnourished, we recommend appropriate nutritional support both during hospital care and following discharge from the hospital.</a:t>
            </a:r>
            <a:endParaRPr lang="en-US" dirty="0"/>
          </a:p>
        </p:txBody>
      </p:sp>
      <p:sp>
        <p:nvSpPr>
          <p:cNvPr id="10" name="Rectangle 5">
            <a:extLst>
              <a:ext uri="{FF2B5EF4-FFF2-40B4-BE49-F238E27FC236}">
                <a16:creationId xmlns:a16="http://schemas.microsoft.com/office/drawing/2014/main" id="{B878E198-2E43-B646-A7CD-86CEE2FA934C}"/>
              </a:ext>
            </a:extLst>
          </p:cNvPr>
          <p:cNvSpPr>
            <a:spLocks noChangeArrowheads="1"/>
          </p:cNvSpPr>
          <p:nvPr/>
        </p:nvSpPr>
        <p:spPr bwMode="auto">
          <a:xfrm>
            <a:off x="1080000" y="720000"/>
            <a:ext cx="8388000" cy="356954"/>
          </a:xfrm>
          <a:prstGeom prst="rect">
            <a:avLst/>
          </a:prstGeom>
          <a:solidFill>
            <a:srgbClr val="5186AA"/>
          </a:solidFill>
          <a:ln w="9525">
            <a:noFill/>
            <a:miter lim="800000"/>
            <a:headEnd/>
            <a:tailEnd/>
          </a:ln>
          <a:effectLst/>
        </p:spPr>
        <p:txBody>
          <a:bodyPr wrap="square" anchor="ctr">
            <a:prstTxWarp prst="textNoShape">
              <a:avLst/>
            </a:prstTxWarp>
            <a:noAutofit/>
          </a:bodyPr>
          <a:lstStyle/>
          <a:p>
            <a:r>
              <a:rPr lang="de-DE" sz="1800" dirty="0">
                <a:solidFill>
                  <a:schemeClr val="bg1"/>
                </a:solidFill>
              </a:rPr>
              <a:t>SURGICAL </a:t>
            </a:r>
            <a:r>
              <a:rPr lang="de-DE" sz="1800" dirty="0">
                <a:solidFill>
                  <a:schemeClr val="bg1"/>
                </a:solidFill>
                <a:latin typeface="+mn-lt"/>
              </a:rPr>
              <a:t>CANCER PATIENTS</a:t>
            </a:r>
          </a:p>
        </p:txBody>
      </p:sp>
      <p:sp>
        <p:nvSpPr>
          <p:cNvPr id="11" name="Rectangle 3">
            <a:extLst>
              <a:ext uri="{FF2B5EF4-FFF2-40B4-BE49-F238E27FC236}">
                <a16:creationId xmlns:a16="http://schemas.microsoft.com/office/drawing/2014/main" id="{633A0107-871D-6E47-A88E-A1776B85BA4A}"/>
              </a:ext>
            </a:extLst>
          </p:cNvPr>
          <p:cNvSpPr txBox="1">
            <a:spLocks noChangeArrowheads="1"/>
          </p:cNvSpPr>
          <p:nvPr/>
        </p:nvSpPr>
        <p:spPr bwMode="gray">
          <a:xfrm>
            <a:off x="1080000" y="2163989"/>
            <a:ext cx="8388000" cy="436687"/>
          </a:xfrm>
          <a:prstGeom prst="rect">
            <a:avLst/>
          </a:prstGeom>
          <a:solidFill>
            <a:srgbClr val="F2F2F2"/>
          </a:solidFill>
          <a:ln w="9525">
            <a:noFill/>
            <a:miter lim="800000"/>
            <a:headEnd/>
            <a:tailEnd/>
          </a:ln>
        </p:spPr>
        <p:txBody>
          <a:bodyPr vert="horz" wrap="square" lIns="0" tIns="0" rIns="0" bIns="0" numCol="1" anchor="ctr" anchorCtr="0" compatLnSpc="1">
            <a:prstTxWarp prst="textNoShape">
              <a:avLst/>
            </a:prstTxWarp>
          </a:bodyPr>
          <a:lstStyle/>
          <a:p>
            <a:pPr marL="108000" lvl="1" defTabSz="257175">
              <a:spcBef>
                <a:spcPts val="600"/>
              </a:spcBef>
              <a:spcAft>
                <a:spcPts val="400"/>
              </a:spcAft>
              <a:defRPr/>
            </a:pPr>
            <a:r>
              <a:rPr lang="en-US" sz="1400" dirty="0"/>
              <a:t>Strength of recommendation strong – Level of evidence moderate - consensus</a:t>
            </a:r>
          </a:p>
        </p:txBody>
      </p:sp>
      <p:sp>
        <p:nvSpPr>
          <p:cNvPr id="12" name="Rectangle 5">
            <a:extLst>
              <a:ext uri="{FF2B5EF4-FFF2-40B4-BE49-F238E27FC236}">
                <a16:creationId xmlns:a16="http://schemas.microsoft.com/office/drawing/2014/main" id="{A8A535DC-8A55-3E40-A375-9784F04DF1E7}"/>
              </a:ext>
            </a:extLst>
          </p:cNvPr>
          <p:cNvSpPr>
            <a:spLocks noChangeArrowheads="1"/>
          </p:cNvSpPr>
          <p:nvPr/>
        </p:nvSpPr>
        <p:spPr bwMode="auto">
          <a:xfrm>
            <a:off x="1080000" y="1808820"/>
            <a:ext cx="8388000" cy="356954"/>
          </a:xfrm>
          <a:prstGeom prst="rect">
            <a:avLst/>
          </a:prstGeom>
          <a:solidFill>
            <a:srgbClr val="5186AA"/>
          </a:solidFill>
          <a:ln w="9525">
            <a:noFill/>
            <a:miter lim="800000"/>
            <a:headEnd/>
            <a:tailEnd/>
          </a:ln>
          <a:effectLst/>
        </p:spPr>
        <p:txBody>
          <a:bodyPr wrap="square" anchor="ctr">
            <a:prstTxWarp prst="textNoShape">
              <a:avLst/>
            </a:prstTxWarp>
            <a:noAutofit/>
          </a:bodyPr>
          <a:lstStyle/>
          <a:p>
            <a:r>
              <a:rPr lang="de-DE" sz="1800" dirty="0">
                <a:solidFill>
                  <a:schemeClr val="bg1"/>
                </a:solidFill>
                <a:latin typeface="+mn-lt"/>
              </a:rPr>
              <a:t>GRADE OF RECOMMENDATION</a:t>
            </a:r>
          </a:p>
        </p:txBody>
      </p:sp>
      <p:sp>
        <p:nvSpPr>
          <p:cNvPr id="17" name="Rectangle 3">
            <a:extLst>
              <a:ext uri="{FF2B5EF4-FFF2-40B4-BE49-F238E27FC236}">
                <a16:creationId xmlns:a16="http://schemas.microsoft.com/office/drawing/2014/main" id="{633A0107-871D-6E47-A88E-A1776B85BA4A}"/>
              </a:ext>
            </a:extLst>
          </p:cNvPr>
          <p:cNvSpPr txBox="1">
            <a:spLocks noChangeArrowheads="1"/>
          </p:cNvSpPr>
          <p:nvPr/>
        </p:nvSpPr>
        <p:spPr bwMode="gray">
          <a:xfrm>
            <a:off x="1080000" y="3100093"/>
            <a:ext cx="8388000" cy="1057919"/>
          </a:xfrm>
          <a:prstGeom prst="rect">
            <a:avLst/>
          </a:prstGeom>
          <a:solidFill>
            <a:srgbClr val="F2F2F2"/>
          </a:solidFill>
          <a:ln w="9525">
            <a:noFill/>
            <a:miter lim="800000"/>
            <a:headEnd/>
            <a:tailEnd/>
          </a:ln>
        </p:spPr>
        <p:txBody>
          <a:bodyPr vert="horz" wrap="square" lIns="0" tIns="0" rIns="0" bIns="0" numCol="1" anchor="ctr" anchorCtr="0" compatLnSpc="1">
            <a:prstTxWarp prst="textNoShape">
              <a:avLst/>
            </a:prstTxWarp>
          </a:bodyPr>
          <a:lstStyle/>
          <a:p>
            <a:pPr marL="177800"/>
            <a:r>
              <a:rPr lang="en-US" sz="1400" dirty="0"/>
              <a:t>Patients at moderate or severe nutritional risk (especially those undergoing upper GI cancer surgery) should be considered for routine post-operative nutritional support (where relevant by oral or enteral route) and consideration should be given to the extending such support when the patient is discharged into the community [73,74].</a:t>
            </a:r>
          </a:p>
        </p:txBody>
      </p:sp>
      <p:sp>
        <p:nvSpPr>
          <p:cNvPr id="18" name="Rectangle 5">
            <a:extLst>
              <a:ext uri="{FF2B5EF4-FFF2-40B4-BE49-F238E27FC236}">
                <a16:creationId xmlns:a16="http://schemas.microsoft.com/office/drawing/2014/main" id="{A8A535DC-8A55-3E40-A375-9784F04DF1E7}"/>
              </a:ext>
            </a:extLst>
          </p:cNvPr>
          <p:cNvSpPr>
            <a:spLocks noChangeArrowheads="1"/>
          </p:cNvSpPr>
          <p:nvPr/>
        </p:nvSpPr>
        <p:spPr bwMode="auto">
          <a:xfrm>
            <a:off x="1080000" y="2744924"/>
            <a:ext cx="8388000" cy="356954"/>
          </a:xfrm>
          <a:prstGeom prst="rect">
            <a:avLst/>
          </a:prstGeom>
          <a:solidFill>
            <a:srgbClr val="5186AA"/>
          </a:solidFill>
          <a:ln w="9525">
            <a:noFill/>
            <a:miter lim="800000"/>
            <a:headEnd/>
            <a:tailEnd/>
          </a:ln>
          <a:effectLst/>
        </p:spPr>
        <p:txBody>
          <a:bodyPr wrap="square" anchor="ctr">
            <a:prstTxWarp prst="textNoShape">
              <a:avLst/>
            </a:prstTxWarp>
            <a:noAutofit/>
          </a:bodyPr>
          <a:lstStyle/>
          <a:p>
            <a:r>
              <a:rPr lang="de-DE" sz="1800" dirty="0">
                <a:solidFill>
                  <a:schemeClr val="bg1"/>
                </a:solidFill>
                <a:latin typeface="+mn-lt"/>
              </a:rPr>
              <a:t>COMMENTARY</a:t>
            </a:r>
          </a:p>
        </p:txBody>
      </p:sp>
    </p:spTree>
    <p:extLst>
      <p:ext uri="{BB962C8B-B14F-4D97-AF65-F5344CB8AC3E}">
        <p14:creationId xmlns:p14="http://schemas.microsoft.com/office/powerpoint/2010/main" val="106570547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Grafik 2" descr="Ein Bild, das Person, drinnen enthält.&#10;&#10;Automatisch generierte Beschreibung">
            <a:extLst>
              <a:ext uri="{FF2B5EF4-FFF2-40B4-BE49-F238E27FC236}">
                <a16:creationId xmlns:a16="http://schemas.microsoft.com/office/drawing/2014/main" id="{AFD50433-6F02-2647-AEC7-1F3BAA7D1507}"/>
              </a:ext>
            </a:extLst>
          </p:cNvPr>
          <p:cNvPicPr>
            <a:picLocks noChangeAspect="1"/>
          </p:cNvPicPr>
          <p:nvPr/>
        </p:nvPicPr>
        <p:blipFill rotWithShape="1">
          <a:blip r:embed="rId5">
            <a:extLst>
              <a:ext uri="{28A0092B-C50C-407E-A947-70E740481C1C}">
                <a14:useLocalDpi xmlns:a14="http://schemas.microsoft.com/office/drawing/2010/main" val="0"/>
              </a:ext>
            </a:extLst>
          </a:blip>
          <a:srcRect b="6639"/>
          <a:stretch/>
        </p:blipFill>
        <p:spPr>
          <a:xfrm>
            <a:off x="0" y="0"/>
            <a:ext cx="12192000" cy="6858000"/>
          </a:xfrm>
          <a:prstGeom prst="rect">
            <a:avLst/>
          </a:prstGeom>
        </p:spPr>
      </p:pic>
      <p:sp>
        <p:nvSpPr>
          <p:cNvPr id="6" name="Textplatzhalter 4">
            <a:extLst>
              <a:ext uri="{FF2B5EF4-FFF2-40B4-BE49-F238E27FC236}">
                <a16:creationId xmlns:a16="http://schemas.microsoft.com/office/drawing/2014/main" id="{C7182728-6ECB-8542-99CD-C224488302D9}"/>
              </a:ext>
            </a:extLst>
          </p:cNvPr>
          <p:cNvSpPr txBox="1">
            <a:spLocks/>
          </p:cNvSpPr>
          <p:nvPr>
            <p:custDataLst>
              <p:tags r:id="rId2"/>
            </p:custDataLst>
          </p:nvPr>
        </p:nvSpPr>
        <p:spPr>
          <a:xfrm>
            <a:off x="-1" y="0"/>
            <a:ext cx="2340000" cy="6858000"/>
          </a:xfrm>
          <a:prstGeom prst="rect">
            <a:avLst/>
          </a:prstGeom>
          <a:solidFill>
            <a:srgbClr val="5186AA"/>
          </a:solidFill>
        </p:spPr>
        <p:txBody>
          <a:bodyPr vert="horz" lIns="180000" tIns="450000" rIns="252000" bIns="450000" rtlCol="0" anchor="t" anchorCtr="0">
            <a:noAutofit/>
          </a:bodyPr>
          <a:lstStyle>
            <a:lvl1pPr marL="0" indent="0" algn="r" defTabSz="1088776" rtl="0" eaLnBrk="1" latinLnBrk="0" hangingPunct="1">
              <a:spcBef>
                <a:spcPts val="0"/>
              </a:spcBef>
              <a:spcAft>
                <a:spcPts val="0"/>
              </a:spcAft>
              <a:buFontTx/>
              <a:buNone/>
              <a:defRPr sz="1800" kern="1200">
                <a:solidFill>
                  <a:schemeClr val="bg1"/>
                </a:solidFill>
                <a:latin typeface="Arial" panose="020B0604020202020204" pitchFamily="34" charset="0"/>
                <a:ea typeface="+mn-ea"/>
                <a:cs typeface="Arial" panose="020B0604020202020204" pitchFamily="34" charset="0"/>
              </a:defRPr>
            </a:lvl1pPr>
            <a:lvl2pPr marL="360000" indent="-360000" algn="r" defTabSz="1088776" rtl="0" eaLnBrk="1" latinLnBrk="0" hangingPunct="1">
              <a:spcBef>
                <a:spcPts val="1000"/>
              </a:spcBef>
              <a:spcAft>
                <a:spcPts val="0"/>
              </a:spcAft>
              <a:buFont typeface="Wingdings" panose="05000000000000000000" pitchFamily="2" charset="2"/>
              <a:buChar char="§"/>
              <a:defRPr sz="1800" kern="1200">
                <a:solidFill>
                  <a:schemeClr val="bg1"/>
                </a:solidFill>
                <a:latin typeface="Arial" panose="020B0604020202020204" pitchFamily="34" charset="0"/>
                <a:ea typeface="+mn-ea"/>
                <a:cs typeface="Arial" panose="020B0604020202020204" pitchFamily="34" charset="0"/>
              </a:defRPr>
            </a:lvl2pPr>
            <a:lvl3pPr marL="360000" indent="0" algn="r" defTabSz="1088776" rtl="0" eaLnBrk="1" latinLnBrk="0" hangingPunct="1">
              <a:spcBef>
                <a:spcPts val="1000"/>
              </a:spcBef>
              <a:spcAft>
                <a:spcPts val="0"/>
              </a:spcAft>
              <a:buFontTx/>
              <a:buNone/>
              <a:defRPr sz="1800" kern="1200">
                <a:solidFill>
                  <a:schemeClr val="bg1"/>
                </a:solidFill>
                <a:latin typeface="Arial" panose="020B0604020202020204" pitchFamily="34" charset="0"/>
                <a:ea typeface="+mn-ea"/>
                <a:cs typeface="Arial" panose="020B0604020202020204" pitchFamily="34" charset="0"/>
              </a:defRPr>
            </a:lvl3pPr>
            <a:lvl4pPr marL="720000" indent="-360000" algn="r" defTabSz="1088776" rtl="0" eaLnBrk="1" latinLnBrk="0" hangingPunct="1">
              <a:spcBef>
                <a:spcPts val="1000"/>
              </a:spcBef>
              <a:spcAft>
                <a:spcPts val="0"/>
              </a:spcAft>
              <a:buFont typeface="Wingdings" panose="05000000000000000000" pitchFamily="2" charset="2"/>
              <a:buChar char="§"/>
              <a:defRPr sz="1800" kern="1200">
                <a:solidFill>
                  <a:schemeClr val="bg1"/>
                </a:solidFill>
                <a:latin typeface="Arial" panose="020B0604020202020204" pitchFamily="34" charset="0"/>
                <a:ea typeface="+mn-ea"/>
                <a:cs typeface="Arial" panose="020B0604020202020204" pitchFamily="34" charset="0"/>
              </a:defRPr>
            </a:lvl4pPr>
            <a:lvl5pPr marL="720000" indent="0" algn="r" defTabSz="1088776" rtl="0" eaLnBrk="1" latinLnBrk="0" hangingPunct="1">
              <a:spcBef>
                <a:spcPts val="1000"/>
              </a:spcBef>
              <a:spcAft>
                <a:spcPts val="0"/>
              </a:spcAft>
              <a:buFontTx/>
              <a:buNone/>
              <a:defRPr sz="1800" kern="1200">
                <a:solidFill>
                  <a:schemeClr val="bg1"/>
                </a:solidFill>
                <a:latin typeface="Arial" panose="020B0604020202020204" pitchFamily="34" charset="0"/>
                <a:ea typeface="+mn-ea"/>
                <a:cs typeface="Arial" panose="020B0604020202020204" pitchFamily="34" charset="0"/>
              </a:defRPr>
            </a:lvl5pPr>
            <a:lvl6pPr marL="720000" indent="0" algn="l" defTabSz="1088776" rtl="0" eaLnBrk="1" latinLnBrk="0" hangingPunct="1">
              <a:spcBef>
                <a:spcPts val="1000"/>
              </a:spcBef>
              <a:spcAft>
                <a:spcPts val="0"/>
              </a:spcAft>
              <a:buFont typeface="Arial" panose="020B0604020202020204" pitchFamily="34" charset="0"/>
              <a:buNone/>
              <a:defRPr sz="1800" kern="1200">
                <a:solidFill>
                  <a:schemeClr val="tx1"/>
                </a:solidFill>
                <a:latin typeface="+mn-lt"/>
                <a:ea typeface="+mn-ea"/>
                <a:cs typeface="+mn-cs"/>
              </a:defRPr>
            </a:lvl6pPr>
            <a:lvl7pPr marL="720000" indent="0" algn="l" defTabSz="1088776" rtl="0" eaLnBrk="1" latinLnBrk="0" hangingPunct="1">
              <a:spcBef>
                <a:spcPts val="1000"/>
              </a:spcBef>
              <a:spcAft>
                <a:spcPts val="0"/>
              </a:spcAft>
              <a:buFont typeface="Arial" panose="020B0604020202020204" pitchFamily="34" charset="0"/>
              <a:buNone/>
              <a:defRPr sz="1800" kern="1200">
                <a:solidFill>
                  <a:schemeClr val="tx1"/>
                </a:solidFill>
                <a:latin typeface="+mn-lt"/>
                <a:ea typeface="+mn-ea"/>
                <a:cs typeface="+mn-cs"/>
              </a:defRPr>
            </a:lvl7pPr>
            <a:lvl8pPr marL="720000" indent="0" algn="l" defTabSz="1088776" rtl="0" eaLnBrk="1" latinLnBrk="0" hangingPunct="1">
              <a:spcBef>
                <a:spcPts val="1000"/>
              </a:spcBef>
              <a:spcAft>
                <a:spcPts val="0"/>
              </a:spcAft>
              <a:buFont typeface="Arial" panose="020B0604020202020204" pitchFamily="34" charset="0"/>
              <a:buNone/>
              <a:defRPr sz="1800" kern="1200">
                <a:solidFill>
                  <a:schemeClr val="tx1"/>
                </a:solidFill>
                <a:latin typeface="+mn-lt"/>
                <a:ea typeface="+mn-ea"/>
                <a:cs typeface="+mn-cs"/>
              </a:defRPr>
            </a:lvl8pPr>
            <a:lvl9pPr marL="720000" indent="0" algn="l" defTabSz="1088776" rtl="0" eaLnBrk="1" latinLnBrk="0" hangingPunct="1">
              <a:spcBef>
                <a:spcPts val="1000"/>
              </a:spcBef>
              <a:spcAft>
                <a:spcPts val="0"/>
              </a:spcAft>
              <a:buFont typeface="Arial" panose="020B0604020202020204" pitchFamily="34" charset="0"/>
              <a:buNone/>
              <a:defRPr sz="1800" kern="1200" baseline="0">
                <a:solidFill>
                  <a:schemeClr val="tx1"/>
                </a:solidFill>
                <a:latin typeface="+mn-lt"/>
                <a:ea typeface="+mn-ea"/>
                <a:cs typeface="+mn-cs"/>
              </a:defRPr>
            </a:lvl9pPr>
          </a:lstStyle>
          <a:p>
            <a:pPr algn="l"/>
            <a:r>
              <a:rPr lang="en-US" b="1" dirty="0"/>
              <a:t>CLINICAL QUESTION:</a:t>
            </a:r>
          </a:p>
          <a:p>
            <a:pPr algn="l"/>
            <a:endParaRPr lang="en-US" dirty="0"/>
          </a:p>
          <a:p>
            <a:pPr algn="l"/>
            <a:r>
              <a:rPr lang="en-US" dirty="0"/>
              <a:t>General concepts of treatment relevant to all cancer patients.</a:t>
            </a:r>
          </a:p>
        </p:txBody>
      </p:sp>
      <p:sp>
        <p:nvSpPr>
          <p:cNvPr id="7" name="Textfeld 6">
            <a:extLst>
              <a:ext uri="{FF2B5EF4-FFF2-40B4-BE49-F238E27FC236}">
                <a16:creationId xmlns:a16="http://schemas.microsoft.com/office/drawing/2014/main" id="{D37E9F9B-A447-E745-B01B-26835195F258}"/>
              </a:ext>
            </a:extLst>
          </p:cNvPr>
          <p:cNvSpPr txBox="1"/>
          <p:nvPr/>
        </p:nvSpPr>
        <p:spPr>
          <a:xfrm>
            <a:off x="8724378" y="-263047"/>
            <a:ext cx="0" cy="0"/>
          </a:xfrm>
          <a:prstGeom prst="rect">
            <a:avLst/>
          </a:prstGeom>
          <a:noFill/>
        </p:spPr>
        <p:txBody>
          <a:bodyPr wrap="none" lIns="0" tIns="0" rIns="0" bIns="0" rtlCol="0">
            <a:noAutofit/>
          </a:bodyPr>
          <a:lstStyle/>
          <a:p>
            <a:endParaRPr lang="de-DE" sz="1600" dirty="0">
              <a:latin typeface="Arial" panose="020B0604020202020204" pitchFamily="34" charset="0"/>
              <a:cs typeface="Arial" panose="020B0604020202020204" pitchFamily="34" charset="0"/>
            </a:endParaRPr>
          </a:p>
        </p:txBody>
      </p:sp>
      <p:sp>
        <p:nvSpPr>
          <p:cNvPr id="2" name="Dreieck 1">
            <a:extLst>
              <a:ext uri="{FF2B5EF4-FFF2-40B4-BE49-F238E27FC236}">
                <a16:creationId xmlns:a16="http://schemas.microsoft.com/office/drawing/2014/main" id="{509D4FBD-E14A-014A-B74F-A3EBB0BD841F}"/>
              </a:ext>
            </a:extLst>
          </p:cNvPr>
          <p:cNvSpPr/>
          <p:nvPr/>
        </p:nvSpPr>
        <p:spPr bwMode="gray">
          <a:xfrm rot="5400000">
            <a:off x="2008564" y="1611780"/>
            <a:ext cx="1082084" cy="540060"/>
          </a:xfrm>
          <a:prstGeom prst="triangle">
            <a:avLst/>
          </a:prstGeom>
          <a:solidFill>
            <a:srgbClr val="5186AA"/>
          </a:solidFill>
          <a:ln w="254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600" dirty="0">
              <a:solidFill>
                <a:schemeClr val="tx1"/>
              </a:solidFill>
              <a:latin typeface="Arial" panose="020B0604020202020204" pitchFamily="34" charset="0"/>
              <a:cs typeface="Arial" panose="020B0604020202020204" pitchFamily="34" charset="0"/>
            </a:endParaRPr>
          </a:p>
        </p:txBody>
      </p:sp>
    </p:spTree>
    <p:custDataLst>
      <p:tags r:id="rId1"/>
    </p:custDataLst>
    <p:extLst>
      <p:ext uri="{BB962C8B-B14F-4D97-AF65-F5344CB8AC3E}">
        <p14:creationId xmlns:p14="http://schemas.microsoft.com/office/powerpoint/2010/main" val="60969273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ußzeilenplatzhalter 1">
            <a:extLst>
              <a:ext uri="{FF2B5EF4-FFF2-40B4-BE49-F238E27FC236}">
                <a16:creationId xmlns:a16="http://schemas.microsoft.com/office/drawing/2014/main" id="{D4CD4DAF-87E4-6F46-B265-F594E51AC535}"/>
              </a:ext>
            </a:extLst>
          </p:cNvPr>
          <p:cNvSpPr>
            <a:spLocks noGrp="1"/>
          </p:cNvSpPr>
          <p:nvPr>
            <p:ph type="ftr" sz="quarter" idx="11"/>
          </p:nvPr>
        </p:nvSpPr>
        <p:spPr/>
        <p:txBody>
          <a:bodyPr/>
          <a:lstStyle/>
          <a:p>
            <a:r>
              <a:rPr lang="de-DE"/>
              <a:t>B. Braun Melsungen AG </a:t>
            </a:r>
            <a:endParaRPr lang="de-DE" dirty="0"/>
          </a:p>
        </p:txBody>
      </p:sp>
      <p:sp>
        <p:nvSpPr>
          <p:cNvPr id="3" name="Foliennummernplatzhalter 2">
            <a:extLst>
              <a:ext uri="{FF2B5EF4-FFF2-40B4-BE49-F238E27FC236}">
                <a16:creationId xmlns:a16="http://schemas.microsoft.com/office/drawing/2014/main" id="{21D3716F-5447-E347-BE1C-088516F5237F}"/>
              </a:ext>
            </a:extLst>
          </p:cNvPr>
          <p:cNvSpPr>
            <a:spLocks noGrp="1"/>
          </p:cNvSpPr>
          <p:nvPr>
            <p:ph type="sldNum" sz="quarter" idx="12"/>
          </p:nvPr>
        </p:nvSpPr>
        <p:spPr/>
        <p:txBody>
          <a:bodyPr/>
          <a:lstStyle/>
          <a:p>
            <a:fld id="{8D981D2A-10EE-45CA-B672-13EC15929D94}" type="slidenum">
              <a:rPr lang="de-DE" smtClean="0"/>
              <a:pPr/>
              <a:t>30</a:t>
            </a:fld>
            <a:endParaRPr lang="de-DE" dirty="0"/>
          </a:p>
        </p:txBody>
      </p:sp>
      <p:sp>
        <p:nvSpPr>
          <p:cNvPr id="8" name="Rechteck 7">
            <a:extLst>
              <a:ext uri="{FF2B5EF4-FFF2-40B4-BE49-F238E27FC236}">
                <a16:creationId xmlns:a16="http://schemas.microsoft.com/office/drawing/2014/main" id="{64787585-91D4-924B-AE31-71601642BFAD}"/>
              </a:ext>
            </a:extLst>
          </p:cNvPr>
          <p:cNvSpPr/>
          <p:nvPr/>
        </p:nvSpPr>
        <p:spPr>
          <a:xfrm>
            <a:off x="1080000" y="1076954"/>
            <a:ext cx="8388000" cy="646331"/>
          </a:xfrm>
          <a:prstGeom prst="rect">
            <a:avLst/>
          </a:prstGeom>
          <a:solidFill>
            <a:schemeClr val="bg1">
              <a:lumMod val="95000"/>
            </a:schemeClr>
          </a:solidFill>
        </p:spPr>
        <p:txBody>
          <a:bodyPr wrap="square">
            <a:spAutoFit/>
          </a:bodyPr>
          <a:lstStyle/>
          <a:p>
            <a:r>
              <a:rPr lang="de-DE" sz="900" dirty="0"/>
              <a:t>[73] Beattie AH, </a:t>
            </a:r>
            <a:r>
              <a:rPr lang="de-DE" sz="900" dirty="0" err="1"/>
              <a:t>Prach</a:t>
            </a:r>
            <a:r>
              <a:rPr lang="de-DE" sz="900" dirty="0"/>
              <a:t> AT, Baxter JP, </a:t>
            </a:r>
            <a:r>
              <a:rPr lang="de-DE" sz="900" dirty="0" err="1"/>
              <a:t>Pennington</a:t>
            </a:r>
            <a:r>
              <a:rPr lang="de-DE" sz="900" dirty="0"/>
              <a:t> CR. A </a:t>
            </a:r>
            <a:r>
              <a:rPr lang="de-DE" sz="900" dirty="0" err="1"/>
              <a:t>randomised</a:t>
            </a:r>
            <a:r>
              <a:rPr lang="de-DE" sz="900" dirty="0"/>
              <a:t> </a:t>
            </a:r>
            <a:r>
              <a:rPr lang="de-DE" sz="900" dirty="0" err="1"/>
              <a:t>controlled</a:t>
            </a:r>
            <a:r>
              <a:rPr lang="de-DE" sz="900" dirty="0"/>
              <a:t> </a:t>
            </a:r>
            <a:r>
              <a:rPr lang="de-DE" sz="900" dirty="0" err="1"/>
              <a:t>trial</a:t>
            </a:r>
            <a:r>
              <a:rPr lang="de-DE" sz="900" dirty="0"/>
              <a:t> </a:t>
            </a:r>
            <a:r>
              <a:rPr lang="de-DE" sz="900" dirty="0" err="1"/>
              <a:t>evaluating</a:t>
            </a:r>
            <a:r>
              <a:rPr lang="de-DE" sz="900" dirty="0"/>
              <a:t> the </a:t>
            </a:r>
            <a:r>
              <a:rPr lang="de-DE" sz="900" dirty="0" err="1"/>
              <a:t>use</a:t>
            </a:r>
            <a:r>
              <a:rPr lang="de-DE" sz="900" dirty="0"/>
              <a:t> of enteral nutritional </a:t>
            </a:r>
            <a:r>
              <a:rPr lang="de-DE" sz="900" dirty="0" err="1"/>
              <a:t>supplements</a:t>
            </a:r>
            <a:r>
              <a:rPr lang="de-DE" sz="900" dirty="0"/>
              <a:t> </a:t>
            </a:r>
            <a:r>
              <a:rPr lang="de-DE" sz="900" dirty="0" err="1"/>
              <a:t>postoperatively</a:t>
            </a:r>
            <a:r>
              <a:rPr lang="de-DE" sz="900" dirty="0"/>
              <a:t> in </a:t>
            </a:r>
            <a:r>
              <a:rPr lang="de-DE" sz="900" dirty="0" err="1"/>
              <a:t>malnourished</a:t>
            </a:r>
            <a:r>
              <a:rPr lang="de-DE" sz="900" dirty="0"/>
              <a:t> surgical patients. Gut 2000;46:813-8. </a:t>
            </a:r>
          </a:p>
          <a:p>
            <a:r>
              <a:rPr lang="de-DE" sz="900" dirty="0"/>
              <a:t>[74] </a:t>
            </a:r>
            <a:r>
              <a:rPr lang="de-DE" sz="900" dirty="0" err="1"/>
              <a:t>Mortensen</a:t>
            </a:r>
            <a:r>
              <a:rPr lang="de-DE" sz="900" dirty="0"/>
              <a:t> K, Nilsson M, Slim K, </a:t>
            </a:r>
            <a:r>
              <a:rPr lang="de-DE" sz="900" dirty="0" err="1"/>
              <a:t>Sch</a:t>
            </a:r>
            <a:r>
              <a:rPr lang="de-DE" sz="900" dirty="0"/>
              <a:t>€ </a:t>
            </a:r>
            <a:r>
              <a:rPr lang="de-DE" sz="900" dirty="0" err="1"/>
              <a:t>afer</a:t>
            </a:r>
            <a:r>
              <a:rPr lang="de-DE" sz="900" dirty="0"/>
              <a:t> M, Mariette C, Braga M, et al. Consensus </a:t>
            </a:r>
            <a:r>
              <a:rPr lang="de-DE" sz="900" dirty="0" err="1"/>
              <a:t>guidelines</a:t>
            </a:r>
            <a:r>
              <a:rPr lang="de-DE" sz="900" dirty="0"/>
              <a:t> for </a:t>
            </a:r>
            <a:r>
              <a:rPr lang="de-DE" sz="900" dirty="0" err="1"/>
              <a:t>enhanced</a:t>
            </a:r>
            <a:r>
              <a:rPr lang="de-DE" sz="900" dirty="0"/>
              <a:t> </a:t>
            </a:r>
            <a:r>
              <a:rPr lang="de-DE" sz="900" dirty="0" err="1"/>
              <a:t>recovery</a:t>
            </a:r>
            <a:r>
              <a:rPr lang="de-DE" sz="900" dirty="0"/>
              <a:t> after </a:t>
            </a:r>
            <a:r>
              <a:rPr lang="de-DE" sz="900" dirty="0" err="1"/>
              <a:t>gastrectomy</a:t>
            </a:r>
            <a:r>
              <a:rPr lang="de-DE" sz="900" dirty="0"/>
              <a:t>: </a:t>
            </a:r>
            <a:r>
              <a:rPr lang="de-DE" sz="900" dirty="0" err="1"/>
              <a:t>enhanced</a:t>
            </a:r>
            <a:r>
              <a:rPr lang="de-DE" sz="900" dirty="0"/>
              <a:t> </a:t>
            </a:r>
            <a:r>
              <a:rPr lang="de-DE" sz="900" dirty="0" err="1"/>
              <a:t>Recovery</a:t>
            </a:r>
            <a:r>
              <a:rPr lang="de-DE" sz="900" dirty="0"/>
              <a:t> after </a:t>
            </a:r>
            <a:r>
              <a:rPr lang="de-DE" sz="900" dirty="0" err="1"/>
              <a:t>Surgery</a:t>
            </a:r>
            <a:r>
              <a:rPr lang="de-DE" sz="900" dirty="0"/>
              <a:t> (ERAS®) Society </a:t>
            </a:r>
            <a:r>
              <a:rPr lang="de-DE" sz="900" dirty="0" err="1"/>
              <a:t>recommendations</a:t>
            </a:r>
            <a:r>
              <a:rPr lang="de-DE" sz="900" dirty="0"/>
              <a:t>. </a:t>
            </a:r>
            <a:r>
              <a:rPr lang="de-DE" sz="900" dirty="0" err="1"/>
              <a:t>Br</a:t>
            </a:r>
            <a:r>
              <a:rPr lang="de-DE" sz="900" dirty="0"/>
              <a:t> J </a:t>
            </a:r>
            <a:r>
              <a:rPr lang="de-DE" sz="900" dirty="0" err="1"/>
              <a:t>Surg</a:t>
            </a:r>
            <a:r>
              <a:rPr lang="de-DE" sz="900" dirty="0"/>
              <a:t> 2014;101:1209-29.</a:t>
            </a:r>
            <a:endParaRPr lang="en-US" sz="900" dirty="0"/>
          </a:p>
        </p:txBody>
      </p:sp>
      <p:sp>
        <p:nvSpPr>
          <p:cNvPr id="9" name="Rectangle 5">
            <a:extLst>
              <a:ext uri="{FF2B5EF4-FFF2-40B4-BE49-F238E27FC236}">
                <a16:creationId xmlns:a16="http://schemas.microsoft.com/office/drawing/2014/main" id="{8323ED7D-66AE-E440-B0BF-B456D89C94DD}"/>
              </a:ext>
            </a:extLst>
          </p:cNvPr>
          <p:cNvSpPr>
            <a:spLocks noChangeArrowheads="1"/>
          </p:cNvSpPr>
          <p:nvPr/>
        </p:nvSpPr>
        <p:spPr bwMode="auto">
          <a:xfrm>
            <a:off x="1080000" y="720000"/>
            <a:ext cx="8388000" cy="356954"/>
          </a:xfrm>
          <a:prstGeom prst="rect">
            <a:avLst/>
          </a:prstGeom>
          <a:solidFill>
            <a:srgbClr val="5186AA"/>
          </a:solidFill>
          <a:ln w="9525">
            <a:noFill/>
            <a:miter lim="800000"/>
            <a:headEnd/>
            <a:tailEnd/>
          </a:ln>
          <a:effectLst/>
        </p:spPr>
        <p:txBody>
          <a:bodyPr wrap="square" anchor="ctr">
            <a:prstTxWarp prst="textNoShape">
              <a:avLst/>
            </a:prstTxWarp>
            <a:noAutofit/>
          </a:bodyPr>
          <a:lstStyle/>
          <a:p>
            <a:r>
              <a:rPr lang="de-DE" sz="1800" dirty="0">
                <a:solidFill>
                  <a:schemeClr val="bg1"/>
                </a:solidFill>
              </a:rPr>
              <a:t>LITERTURE TO THE COMMENTARY</a:t>
            </a:r>
            <a:endParaRPr lang="de-DE" sz="1800" dirty="0">
              <a:solidFill>
                <a:schemeClr val="bg1"/>
              </a:solidFill>
              <a:latin typeface="+mn-lt"/>
            </a:endParaRPr>
          </a:p>
        </p:txBody>
      </p:sp>
    </p:spTree>
    <p:extLst>
      <p:ext uri="{BB962C8B-B14F-4D97-AF65-F5344CB8AC3E}">
        <p14:creationId xmlns:p14="http://schemas.microsoft.com/office/powerpoint/2010/main" val="55118747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ußzeilenplatzhalter 1"/>
          <p:cNvSpPr>
            <a:spLocks noGrp="1"/>
          </p:cNvSpPr>
          <p:nvPr>
            <p:ph type="ftr" sz="quarter" idx="11"/>
          </p:nvPr>
        </p:nvSpPr>
        <p:spPr/>
        <p:txBody>
          <a:bodyPr/>
          <a:lstStyle/>
          <a:p>
            <a:r>
              <a:rPr lang="de-DE"/>
              <a:t>B. Braun Melsungen AG </a:t>
            </a:r>
            <a:endParaRPr lang="de-DE" dirty="0"/>
          </a:p>
        </p:txBody>
      </p:sp>
      <p:sp>
        <p:nvSpPr>
          <p:cNvPr id="3" name="Foliennummernplatzhalter 2"/>
          <p:cNvSpPr>
            <a:spLocks noGrp="1"/>
          </p:cNvSpPr>
          <p:nvPr>
            <p:ph type="sldNum" sz="quarter" idx="12"/>
          </p:nvPr>
        </p:nvSpPr>
        <p:spPr/>
        <p:txBody>
          <a:bodyPr/>
          <a:lstStyle/>
          <a:p>
            <a:fld id="{8D981D2A-10EE-45CA-B672-13EC15929D94}" type="slidenum">
              <a:rPr lang="de-DE" smtClean="0"/>
              <a:pPr/>
              <a:t>31</a:t>
            </a:fld>
            <a:endParaRPr lang="de-DE" dirty="0"/>
          </a:p>
        </p:txBody>
      </p:sp>
      <p:sp>
        <p:nvSpPr>
          <p:cNvPr id="9" name="Rectangle 3">
            <a:extLst>
              <a:ext uri="{FF2B5EF4-FFF2-40B4-BE49-F238E27FC236}">
                <a16:creationId xmlns:a16="http://schemas.microsoft.com/office/drawing/2014/main" id="{55F0EACC-8CCC-8A49-8519-8475B33729D2}"/>
              </a:ext>
            </a:extLst>
          </p:cNvPr>
          <p:cNvSpPr txBox="1">
            <a:spLocks noChangeArrowheads="1"/>
          </p:cNvSpPr>
          <p:nvPr/>
        </p:nvSpPr>
        <p:spPr bwMode="gray">
          <a:xfrm>
            <a:off x="1080000" y="1083869"/>
            <a:ext cx="8388000" cy="688947"/>
          </a:xfrm>
          <a:prstGeom prst="rect">
            <a:avLst/>
          </a:prstGeom>
          <a:solidFill>
            <a:srgbClr val="F2F2F2"/>
          </a:solidFill>
          <a:ln w="9525">
            <a:noFill/>
            <a:miter lim="800000"/>
            <a:headEnd/>
            <a:tailEnd/>
          </a:ln>
        </p:spPr>
        <p:txBody>
          <a:bodyPr vert="horz" wrap="square" lIns="0" tIns="0" rIns="0" bIns="0" numCol="1" anchor="ctr" anchorCtr="0" compatLnSpc="1">
            <a:prstTxWarp prst="textNoShape">
              <a:avLst/>
            </a:prstTxWarp>
          </a:bodyPr>
          <a:lstStyle/>
          <a:p>
            <a:pPr marL="141288"/>
            <a:r>
              <a:rPr lang="en-US" sz="1400" dirty="0"/>
              <a:t>We do not recommend PN as a general treatment in radiotherapy but only if adequate oral/enteral nutrition is not possible, e.g. in severe radiation enteritis or severe malabsorption.</a:t>
            </a:r>
            <a:endParaRPr lang="en-US" dirty="0"/>
          </a:p>
        </p:txBody>
      </p:sp>
      <p:sp>
        <p:nvSpPr>
          <p:cNvPr id="10" name="Rectangle 5">
            <a:extLst>
              <a:ext uri="{FF2B5EF4-FFF2-40B4-BE49-F238E27FC236}">
                <a16:creationId xmlns:a16="http://schemas.microsoft.com/office/drawing/2014/main" id="{B878E198-2E43-B646-A7CD-86CEE2FA934C}"/>
              </a:ext>
            </a:extLst>
          </p:cNvPr>
          <p:cNvSpPr>
            <a:spLocks noChangeArrowheads="1"/>
          </p:cNvSpPr>
          <p:nvPr/>
        </p:nvSpPr>
        <p:spPr bwMode="auto">
          <a:xfrm>
            <a:off x="1080000" y="720000"/>
            <a:ext cx="8388000" cy="356954"/>
          </a:xfrm>
          <a:prstGeom prst="rect">
            <a:avLst/>
          </a:prstGeom>
          <a:solidFill>
            <a:srgbClr val="5186AA"/>
          </a:solidFill>
          <a:ln w="9525">
            <a:noFill/>
            <a:miter lim="800000"/>
            <a:headEnd/>
            <a:tailEnd/>
          </a:ln>
          <a:effectLst/>
        </p:spPr>
        <p:txBody>
          <a:bodyPr wrap="square" anchor="ctr">
            <a:prstTxWarp prst="textNoShape">
              <a:avLst/>
            </a:prstTxWarp>
            <a:noAutofit/>
          </a:bodyPr>
          <a:lstStyle/>
          <a:p>
            <a:r>
              <a:rPr lang="de-DE" sz="1800" dirty="0">
                <a:solidFill>
                  <a:schemeClr val="bg1"/>
                </a:solidFill>
              </a:rPr>
              <a:t>RADIOTHERAPY</a:t>
            </a:r>
            <a:endParaRPr lang="de-DE" sz="1800" dirty="0">
              <a:solidFill>
                <a:schemeClr val="bg1"/>
              </a:solidFill>
              <a:latin typeface="+mn-lt"/>
            </a:endParaRPr>
          </a:p>
        </p:txBody>
      </p:sp>
      <p:sp>
        <p:nvSpPr>
          <p:cNvPr id="11" name="Rectangle 3">
            <a:extLst>
              <a:ext uri="{FF2B5EF4-FFF2-40B4-BE49-F238E27FC236}">
                <a16:creationId xmlns:a16="http://schemas.microsoft.com/office/drawing/2014/main" id="{633A0107-871D-6E47-A88E-A1776B85BA4A}"/>
              </a:ext>
            </a:extLst>
          </p:cNvPr>
          <p:cNvSpPr txBox="1">
            <a:spLocks noChangeArrowheads="1"/>
          </p:cNvSpPr>
          <p:nvPr/>
        </p:nvSpPr>
        <p:spPr bwMode="gray">
          <a:xfrm>
            <a:off x="1080000" y="2235997"/>
            <a:ext cx="8388000" cy="469604"/>
          </a:xfrm>
          <a:prstGeom prst="rect">
            <a:avLst/>
          </a:prstGeom>
          <a:solidFill>
            <a:srgbClr val="F2F2F2"/>
          </a:solidFill>
          <a:ln w="9525">
            <a:noFill/>
            <a:miter lim="800000"/>
            <a:headEnd/>
            <a:tailEnd/>
          </a:ln>
        </p:spPr>
        <p:txBody>
          <a:bodyPr vert="horz" wrap="square" lIns="0" tIns="0" rIns="0" bIns="0" numCol="1" anchor="ctr" anchorCtr="0" compatLnSpc="1">
            <a:prstTxWarp prst="textNoShape">
              <a:avLst/>
            </a:prstTxWarp>
          </a:bodyPr>
          <a:lstStyle/>
          <a:p>
            <a:pPr marL="108000" lvl="1" defTabSz="257175">
              <a:spcBef>
                <a:spcPts val="600"/>
              </a:spcBef>
              <a:spcAft>
                <a:spcPts val="400"/>
              </a:spcAft>
              <a:defRPr/>
            </a:pPr>
            <a:r>
              <a:rPr lang="en-US" sz="1400" dirty="0"/>
              <a:t>Strength of recommendation strong – Level of evidence moderate - consensus</a:t>
            </a:r>
          </a:p>
        </p:txBody>
      </p:sp>
      <p:sp>
        <p:nvSpPr>
          <p:cNvPr id="12" name="Rectangle 5">
            <a:extLst>
              <a:ext uri="{FF2B5EF4-FFF2-40B4-BE49-F238E27FC236}">
                <a16:creationId xmlns:a16="http://schemas.microsoft.com/office/drawing/2014/main" id="{A8A535DC-8A55-3E40-A375-9784F04DF1E7}"/>
              </a:ext>
            </a:extLst>
          </p:cNvPr>
          <p:cNvSpPr>
            <a:spLocks noChangeArrowheads="1"/>
          </p:cNvSpPr>
          <p:nvPr/>
        </p:nvSpPr>
        <p:spPr bwMode="auto">
          <a:xfrm>
            <a:off x="1080000" y="1880828"/>
            <a:ext cx="8388000" cy="356954"/>
          </a:xfrm>
          <a:prstGeom prst="rect">
            <a:avLst/>
          </a:prstGeom>
          <a:solidFill>
            <a:srgbClr val="5186AA"/>
          </a:solidFill>
          <a:ln w="9525">
            <a:noFill/>
            <a:miter lim="800000"/>
            <a:headEnd/>
            <a:tailEnd/>
          </a:ln>
          <a:effectLst/>
        </p:spPr>
        <p:txBody>
          <a:bodyPr wrap="square" anchor="ctr">
            <a:prstTxWarp prst="textNoShape">
              <a:avLst/>
            </a:prstTxWarp>
            <a:noAutofit/>
          </a:bodyPr>
          <a:lstStyle/>
          <a:p>
            <a:r>
              <a:rPr lang="de-DE" sz="1800" dirty="0">
                <a:solidFill>
                  <a:schemeClr val="bg1"/>
                </a:solidFill>
                <a:latin typeface="+mn-lt"/>
              </a:rPr>
              <a:t>GRADE OF RECOMMENDATION</a:t>
            </a:r>
          </a:p>
        </p:txBody>
      </p:sp>
      <p:sp>
        <p:nvSpPr>
          <p:cNvPr id="17" name="Rectangle 3">
            <a:extLst>
              <a:ext uri="{FF2B5EF4-FFF2-40B4-BE49-F238E27FC236}">
                <a16:creationId xmlns:a16="http://schemas.microsoft.com/office/drawing/2014/main" id="{633A0107-871D-6E47-A88E-A1776B85BA4A}"/>
              </a:ext>
            </a:extLst>
          </p:cNvPr>
          <p:cNvSpPr txBox="1">
            <a:spLocks noChangeArrowheads="1"/>
          </p:cNvSpPr>
          <p:nvPr/>
        </p:nvSpPr>
        <p:spPr bwMode="gray">
          <a:xfrm>
            <a:off x="1080000" y="3208105"/>
            <a:ext cx="8388000" cy="1550406"/>
          </a:xfrm>
          <a:prstGeom prst="rect">
            <a:avLst/>
          </a:prstGeom>
          <a:solidFill>
            <a:srgbClr val="F2F2F2"/>
          </a:solidFill>
          <a:ln w="9525">
            <a:noFill/>
            <a:miter lim="800000"/>
            <a:headEnd/>
            <a:tailEnd/>
          </a:ln>
        </p:spPr>
        <p:txBody>
          <a:bodyPr vert="horz" wrap="square" lIns="0" tIns="0" rIns="0" bIns="0" numCol="1" anchor="ctr" anchorCtr="0" compatLnSpc="1">
            <a:prstTxWarp prst="textNoShape">
              <a:avLst/>
            </a:prstTxWarp>
          </a:bodyPr>
          <a:lstStyle/>
          <a:p>
            <a:pPr marL="141288"/>
            <a:r>
              <a:rPr lang="en-US" sz="1400" dirty="0"/>
              <a:t>Radiotherapy of the head and neck or pelvic region is associated with GI symptoms and weight loss in up to 80% of patients [80,83,96]. The </a:t>
            </a:r>
            <a:r>
              <a:rPr lang="en-US" sz="1400" b="1" dirty="0"/>
              <a:t>use of PN is indicated </a:t>
            </a:r>
            <a:r>
              <a:rPr lang="en-US" sz="1400" dirty="0"/>
              <a:t>if oral/enteral food tolerance is insufficient to supply the required amounts of energy and nutrients. </a:t>
            </a:r>
          </a:p>
          <a:p>
            <a:pPr marL="141288"/>
            <a:r>
              <a:rPr lang="en-US" sz="1400" dirty="0"/>
              <a:t>This is the case with chronic severe enteral food intolerance (like untreatable nausea, vomiting, abdominal pain, malabsorption, or diarrhea) that cannot be overcome by EN. </a:t>
            </a:r>
          </a:p>
          <a:p>
            <a:pPr marL="141288"/>
            <a:r>
              <a:rPr lang="en-US" sz="1400" dirty="0"/>
              <a:t>Intestinal failure develops in approximately 5% [31] and in </a:t>
            </a:r>
            <a:r>
              <a:rPr lang="en-US" sz="1400" b="1" dirty="0"/>
              <a:t>these patients HPN appears to be a reasonable treatment option possibly superior to surgical intervention</a:t>
            </a:r>
            <a:r>
              <a:rPr lang="en-US" sz="1400" dirty="0"/>
              <a:t> [97].</a:t>
            </a:r>
          </a:p>
        </p:txBody>
      </p:sp>
      <p:sp>
        <p:nvSpPr>
          <p:cNvPr id="18" name="Rectangle 5">
            <a:extLst>
              <a:ext uri="{FF2B5EF4-FFF2-40B4-BE49-F238E27FC236}">
                <a16:creationId xmlns:a16="http://schemas.microsoft.com/office/drawing/2014/main" id="{A8A535DC-8A55-3E40-A375-9784F04DF1E7}"/>
              </a:ext>
            </a:extLst>
          </p:cNvPr>
          <p:cNvSpPr>
            <a:spLocks noChangeArrowheads="1"/>
          </p:cNvSpPr>
          <p:nvPr/>
        </p:nvSpPr>
        <p:spPr bwMode="auto">
          <a:xfrm>
            <a:off x="1080000" y="2852936"/>
            <a:ext cx="8388000" cy="356954"/>
          </a:xfrm>
          <a:prstGeom prst="rect">
            <a:avLst/>
          </a:prstGeom>
          <a:solidFill>
            <a:srgbClr val="5186AA"/>
          </a:solidFill>
          <a:ln w="9525">
            <a:noFill/>
            <a:miter lim="800000"/>
            <a:headEnd/>
            <a:tailEnd/>
          </a:ln>
          <a:effectLst/>
        </p:spPr>
        <p:txBody>
          <a:bodyPr wrap="square" anchor="ctr">
            <a:prstTxWarp prst="textNoShape">
              <a:avLst/>
            </a:prstTxWarp>
            <a:noAutofit/>
          </a:bodyPr>
          <a:lstStyle/>
          <a:p>
            <a:r>
              <a:rPr lang="de-DE" sz="1800" dirty="0">
                <a:solidFill>
                  <a:schemeClr val="bg1"/>
                </a:solidFill>
                <a:latin typeface="+mn-lt"/>
              </a:rPr>
              <a:t>COMMENTARY</a:t>
            </a:r>
          </a:p>
        </p:txBody>
      </p:sp>
    </p:spTree>
    <p:extLst>
      <p:ext uri="{BB962C8B-B14F-4D97-AF65-F5344CB8AC3E}">
        <p14:creationId xmlns:p14="http://schemas.microsoft.com/office/powerpoint/2010/main" val="263345748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ußzeilenplatzhalter 1">
            <a:extLst>
              <a:ext uri="{FF2B5EF4-FFF2-40B4-BE49-F238E27FC236}">
                <a16:creationId xmlns:a16="http://schemas.microsoft.com/office/drawing/2014/main" id="{A281994A-2638-904B-AA0A-E7E619AF2287}"/>
              </a:ext>
            </a:extLst>
          </p:cNvPr>
          <p:cNvSpPr>
            <a:spLocks noGrp="1"/>
          </p:cNvSpPr>
          <p:nvPr>
            <p:ph type="ftr" sz="quarter" idx="11"/>
          </p:nvPr>
        </p:nvSpPr>
        <p:spPr/>
        <p:txBody>
          <a:bodyPr/>
          <a:lstStyle/>
          <a:p>
            <a:r>
              <a:rPr lang="de-DE"/>
              <a:t>B. Braun Melsungen AG </a:t>
            </a:r>
            <a:endParaRPr lang="de-DE" dirty="0"/>
          </a:p>
        </p:txBody>
      </p:sp>
      <p:sp>
        <p:nvSpPr>
          <p:cNvPr id="3" name="Foliennummernplatzhalter 2">
            <a:extLst>
              <a:ext uri="{FF2B5EF4-FFF2-40B4-BE49-F238E27FC236}">
                <a16:creationId xmlns:a16="http://schemas.microsoft.com/office/drawing/2014/main" id="{DA1C3BA1-B41B-7342-8ADD-377F80AADD64}"/>
              </a:ext>
            </a:extLst>
          </p:cNvPr>
          <p:cNvSpPr>
            <a:spLocks noGrp="1"/>
          </p:cNvSpPr>
          <p:nvPr>
            <p:ph type="sldNum" sz="quarter" idx="12"/>
          </p:nvPr>
        </p:nvSpPr>
        <p:spPr/>
        <p:txBody>
          <a:bodyPr/>
          <a:lstStyle/>
          <a:p>
            <a:fld id="{8D981D2A-10EE-45CA-B672-13EC15929D94}" type="slidenum">
              <a:rPr lang="de-DE" smtClean="0"/>
              <a:pPr/>
              <a:t>32</a:t>
            </a:fld>
            <a:endParaRPr lang="de-DE" dirty="0"/>
          </a:p>
        </p:txBody>
      </p:sp>
      <p:sp>
        <p:nvSpPr>
          <p:cNvPr id="6" name="Rectangle 5">
            <a:extLst>
              <a:ext uri="{FF2B5EF4-FFF2-40B4-BE49-F238E27FC236}">
                <a16:creationId xmlns:a16="http://schemas.microsoft.com/office/drawing/2014/main" id="{25110F6F-F9FF-1C4D-AD7C-C82E6D1C80A3}"/>
              </a:ext>
            </a:extLst>
          </p:cNvPr>
          <p:cNvSpPr>
            <a:spLocks noChangeArrowheads="1"/>
          </p:cNvSpPr>
          <p:nvPr/>
        </p:nvSpPr>
        <p:spPr bwMode="auto">
          <a:xfrm>
            <a:off x="1080000" y="720000"/>
            <a:ext cx="8388000" cy="356954"/>
          </a:xfrm>
          <a:prstGeom prst="rect">
            <a:avLst/>
          </a:prstGeom>
          <a:solidFill>
            <a:srgbClr val="5186AA"/>
          </a:solidFill>
          <a:ln w="9525">
            <a:noFill/>
            <a:miter lim="800000"/>
            <a:headEnd/>
            <a:tailEnd/>
          </a:ln>
          <a:effectLst/>
        </p:spPr>
        <p:txBody>
          <a:bodyPr wrap="square" anchor="ctr">
            <a:prstTxWarp prst="textNoShape">
              <a:avLst/>
            </a:prstTxWarp>
            <a:noAutofit/>
          </a:bodyPr>
          <a:lstStyle/>
          <a:p>
            <a:r>
              <a:rPr lang="de-DE" sz="1800" dirty="0">
                <a:solidFill>
                  <a:schemeClr val="bg1"/>
                </a:solidFill>
              </a:rPr>
              <a:t>LITERTURE TO THE COMMENTARY</a:t>
            </a:r>
            <a:endParaRPr lang="de-DE" sz="1800" dirty="0">
              <a:solidFill>
                <a:schemeClr val="bg1"/>
              </a:solidFill>
              <a:latin typeface="+mn-lt"/>
            </a:endParaRPr>
          </a:p>
        </p:txBody>
      </p:sp>
      <p:sp>
        <p:nvSpPr>
          <p:cNvPr id="7" name="Rechteck 6">
            <a:extLst>
              <a:ext uri="{FF2B5EF4-FFF2-40B4-BE49-F238E27FC236}">
                <a16:creationId xmlns:a16="http://schemas.microsoft.com/office/drawing/2014/main" id="{A73F435E-DEF9-A346-BBF5-54ABB9876214}"/>
              </a:ext>
            </a:extLst>
          </p:cNvPr>
          <p:cNvSpPr/>
          <p:nvPr/>
        </p:nvSpPr>
        <p:spPr>
          <a:xfrm>
            <a:off x="1080000" y="1052736"/>
            <a:ext cx="8388000" cy="1754326"/>
          </a:xfrm>
          <a:prstGeom prst="rect">
            <a:avLst/>
          </a:prstGeom>
          <a:solidFill>
            <a:schemeClr val="bg1">
              <a:lumMod val="95000"/>
            </a:schemeClr>
          </a:solidFill>
        </p:spPr>
        <p:txBody>
          <a:bodyPr wrap="square">
            <a:spAutoFit/>
          </a:bodyPr>
          <a:lstStyle/>
          <a:p>
            <a:r>
              <a:rPr lang="de-DE" sz="900" dirty="0"/>
              <a:t>[31] </a:t>
            </a:r>
            <a:r>
              <a:rPr lang="de-DE" sz="900" dirty="0" err="1"/>
              <a:t>Bozzetti</a:t>
            </a:r>
            <a:r>
              <a:rPr lang="de-DE" sz="900" dirty="0"/>
              <a:t> F, </a:t>
            </a:r>
            <a:r>
              <a:rPr lang="de-DE" sz="900" dirty="0" err="1"/>
              <a:t>Santarpia</a:t>
            </a:r>
            <a:r>
              <a:rPr lang="de-DE" sz="900" dirty="0"/>
              <a:t> L, </a:t>
            </a:r>
            <a:r>
              <a:rPr lang="de-DE" sz="900" dirty="0" err="1"/>
              <a:t>Pironi</a:t>
            </a:r>
            <a:r>
              <a:rPr lang="de-DE" sz="900" dirty="0"/>
              <a:t> L, </a:t>
            </a:r>
            <a:r>
              <a:rPr lang="de-DE" sz="900" dirty="0" err="1"/>
              <a:t>Thul</a:t>
            </a:r>
            <a:r>
              <a:rPr lang="de-DE" sz="900" dirty="0"/>
              <a:t> P, Klek S, Gavazzi C, et al. The </a:t>
            </a:r>
            <a:r>
              <a:rPr lang="de-DE" sz="900" dirty="0" err="1"/>
              <a:t>prognosis</a:t>
            </a:r>
            <a:r>
              <a:rPr lang="de-DE" sz="900" dirty="0"/>
              <a:t> of </a:t>
            </a:r>
            <a:r>
              <a:rPr lang="de-DE" sz="900" dirty="0" err="1"/>
              <a:t>incurable</a:t>
            </a:r>
            <a:r>
              <a:rPr lang="de-DE" sz="900" dirty="0"/>
              <a:t> </a:t>
            </a:r>
            <a:r>
              <a:rPr lang="de-DE" sz="900" dirty="0" err="1"/>
              <a:t>cachectic</a:t>
            </a:r>
            <a:r>
              <a:rPr lang="de-DE" sz="900" dirty="0"/>
              <a:t> cancer patients on </a:t>
            </a:r>
            <a:r>
              <a:rPr lang="de-DE" sz="900" dirty="0" err="1"/>
              <a:t>home</a:t>
            </a:r>
            <a:r>
              <a:rPr lang="de-DE" sz="900" dirty="0"/>
              <a:t> parenteral nutrition: a </a:t>
            </a:r>
            <a:r>
              <a:rPr lang="de-DE" sz="900" dirty="0" err="1"/>
              <a:t>multicentre</a:t>
            </a:r>
            <a:r>
              <a:rPr lang="de-DE" sz="900" dirty="0"/>
              <a:t> </a:t>
            </a:r>
            <a:r>
              <a:rPr lang="de-DE" sz="900" dirty="0" err="1"/>
              <a:t>observational</a:t>
            </a:r>
            <a:r>
              <a:rPr lang="de-DE" sz="900" dirty="0"/>
              <a:t> </a:t>
            </a:r>
            <a:r>
              <a:rPr lang="de-DE" sz="900" dirty="0" err="1"/>
              <a:t>study</a:t>
            </a:r>
            <a:r>
              <a:rPr lang="de-DE" sz="900" dirty="0"/>
              <a:t> with </a:t>
            </a:r>
            <a:r>
              <a:rPr lang="de-DE" sz="900" dirty="0" err="1"/>
              <a:t>prospective</a:t>
            </a:r>
            <a:r>
              <a:rPr lang="de-DE" sz="900" dirty="0"/>
              <a:t> follow-up of 414 </a:t>
            </a:r>
            <a:r>
              <a:rPr lang="de-DE" sz="900" dirty="0" err="1"/>
              <a:t>patients</a:t>
            </a:r>
            <a:r>
              <a:rPr lang="de-DE" sz="900" dirty="0"/>
              <a:t>. Ann </a:t>
            </a:r>
            <a:r>
              <a:rPr lang="de-DE" sz="900" dirty="0" err="1"/>
              <a:t>Oncol</a:t>
            </a:r>
            <a:r>
              <a:rPr lang="de-DE" sz="900" dirty="0"/>
              <a:t>: Official Journal of the European Society for Medical Oncology 2014;25:487-93.</a:t>
            </a:r>
          </a:p>
          <a:p>
            <a:r>
              <a:rPr lang="de-DE" sz="900" dirty="0"/>
              <a:t>[80] Lee JH, </a:t>
            </a:r>
            <a:r>
              <a:rPr lang="de-DE" sz="900" dirty="0" err="1"/>
              <a:t>Machtay</a:t>
            </a:r>
            <a:r>
              <a:rPr lang="de-DE" sz="900" dirty="0"/>
              <a:t> M, Unger LD, Weinstein GS, Weber RS, </a:t>
            </a:r>
            <a:r>
              <a:rPr lang="de-DE" sz="900" dirty="0" err="1"/>
              <a:t>Chalian</a:t>
            </a:r>
            <a:r>
              <a:rPr lang="de-DE" sz="900" dirty="0"/>
              <a:t> AA, et al. </a:t>
            </a:r>
            <a:r>
              <a:rPr lang="de-DE" sz="900" dirty="0" err="1"/>
              <a:t>Prophylactic</a:t>
            </a:r>
            <a:r>
              <a:rPr lang="de-DE" sz="900" dirty="0"/>
              <a:t> </a:t>
            </a:r>
            <a:r>
              <a:rPr lang="de-DE" sz="900" dirty="0" err="1"/>
              <a:t>gastrostomy</a:t>
            </a:r>
            <a:r>
              <a:rPr lang="de-DE" sz="900" dirty="0"/>
              <a:t> </a:t>
            </a:r>
            <a:r>
              <a:rPr lang="de-DE" sz="900" dirty="0" err="1"/>
              <a:t>tubes</a:t>
            </a:r>
            <a:r>
              <a:rPr lang="de-DE" sz="900" dirty="0"/>
              <a:t> in patients </a:t>
            </a:r>
            <a:r>
              <a:rPr lang="de-DE" sz="900" dirty="0" err="1"/>
              <a:t>undergoing</a:t>
            </a:r>
            <a:r>
              <a:rPr lang="de-DE" sz="900" dirty="0"/>
              <a:t> intensive </a:t>
            </a:r>
            <a:r>
              <a:rPr lang="de-DE" sz="900" dirty="0" err="1"/>
              <a:t>irradiation</a:t>
            </a:r>
            <a:r>
              <a:rPr lang="de-DE" sz="900" dirty="0"/>
              <a:t> for cancer of the </a:t>
            </a:r>
            <a:r>
              <a:rPr lang="de-DE" sz="900" dirty="0" err="1"/>
              <a:t>head</a:t>
            </a:r>
            <a:r>
              <a:rPr lang="de-DE" sz="900" dirty="0"/>
              <a:t> and neck. </a:t>
            </a:r>
            <a:r>
              <a:rPr lang="de-DE" sz="900" dirty="0" err="1"/>
              <a:t>Arch</a:t>
            </a:r>
            <a:r>
              <a:rPr lang="de-DE" sz="900" dirty="0"/>
              <a:t> </a:t>
            </a:r>
            <a:r>
              <a:rPr lang="de-DE" sz="900" dirty="0" err="1"/>
              <a:t>Otolaryngol</a:t>
            </a:r>
            <a:r>
              <a:rPr lang="de-DE" sz="900" dirty="0"/>
              <a:t> Head Neck </a:t>
            </a:r>
            <a:r>
              <a:rPr lang="de-DE" sz="900" dirty="0" err="1"/>
              <a:t>Surg</a:t>
            </a:r>
            <a:r>
              <a:rPr lang="de-DE" sz="900" dirty="0"/>
              <a:t> 1998;124: 871-5.</a:t>
            </a:r>
          </a:p>
          <a:p>
            <a:r>
              <a:rPr lang="de-DE" sz="900" dirty="0"/>
              <a:t>[83] </a:t>
            </a:r>
            <a:r>
              <a:rPr lang="de-DE" sz="900" dirty="0" err="1"/>
              <a:t>Odelli</a:t>
            </a:r>
            <a:r>
              <a:rPr lang="de-DE" sz="900" dirty="0"/>
              <a:t> C, Burgess D, </a:t>
            </a:r>
            <a:r>
              <a:rPr lang="de-DE" sz="900" dirty="0" err="1"/>
              <a:t>Bateman</a:t>
            </a:r>
            <a:r>
              <a:rPr lang="de-DE" sz="900" dirty="0"/>
              <a:t> L, Hughes A, </a:t>
            </a:r>
            <a:r>
              <a:rPr lang="de-DE" sz="900" dirty="0" err="1"/>
              <a:t>Ackland</a:t>
            </a:r>
            <a:r>
              <a:rPr lang="de-DE" sz="900" dirty="0"/>
              <a:t> S, </a:t>
            </a:r>
            <a:r>
              <a:rPr lang="de-DE" sz="900" dirty="0" err="1"/>
              <a:t>Gillies</a:t>
            </a:r>
            <a:r>
              <a:rPr lang="de-DE" sz="900" dirty="0"/>
              <a:t> J, et al. Nutrition </a:t>
            </a:r>
            <a:r>
              <a:rPr lang="de-DE" sz="900" dirty="0" err="1"/>
              <a:t>support</a:t>
            </a:r>
            <a:r>
              <a:rPr lang="de-DE" sz="900" dirty="0"/>
              <a:t> </a:t>
            </a:r>
            <a:r>
              <a:rPr lang="de-DE" sz="900" dirty="0" err="1"/>
              <a:t>improves</a:t>
            </a:r>
            <a:r>
              <a:rPr lang="de-DE" sz="900" dirty="0"/>
              <a:t> </a:t>
            </a:r>
            <a:r>
              <a:rPr lang="de-DE" sz="900" dirty="0" err="1"/>
              <a:t>patient</a:t>
            </a:r>
            <a:r>
              <a:rPr lang="de-DE" sz="900" dirty="0"/>
              <a:t> </a:t>
            </a:r>
            <a:r>
              <a:rPr lang="de-DE" sz="900" dirty="0" err="1"/>
              <a:t>outcomes</a:t>
            </a:r>
            <a:r>
              <a:rPr lang="de-DE" sz="900" dirty="0"/>
              <a:t>, </a:t>
            </a:r>
            <a:r>
              <a:rPr lang="de-DE" sz="900" dirty="0" err="1"/>
              <a:t>treatment</a:t>
            </a:r>
            <a:r>
              <a:rPr lang="de-DE" sz="900" dirty="0"/>
              <a:t> </a:t>
            </a:r>
            <a:r>
              <a:rPr lang="de-DE" sz="900" dirty="0" err="1"/>
              <a:t>tolerance</a:t>
            </a:r>
            <a:r>
              <a:rPr lang="de-DE" sz="900" dirty="0"/>
              <a:t> and </a:t>
            </a:r>
            <a:r>
              <a:rPr lang="de-DE" sz="900" dirty="0" err="1"/>
              <a:t>admission</a:t>
            </a:r>
            <a:r>
              <a:rPr lang="de-DE" sz="900" dirty="0"/>
              <a:t> </a:t>
            </a:r>
            <a:r>
              <a:rPr lang="de-DE" sz="900" dirty="0" err="1"/>
              <a:t>characteristics</a:t>
            </a:r>
            <a:r>
              <a:rPr lang="de-DE" sz="900" dirty="0"/>
              <a:t> in </a:t>
            </a:r>
            <a:r>
              <a:rPr lang="de-DE" sz="900" dirty="0" err="1"/>
              <a:t>oesophageal</a:t>
            </a:r>
            <a:r>
              <a:rPr lang="de-DE" sz="900" dirty="0"/>
              <a:t> cancer. Clinical </a:t>
            </a:r>
            <a:r>
              <a:rPr lang="de-DE" sz="900" dirty="0" err="1"/>
              <a:t>oncology</a:t>
            </a:r>
            <a:r>
              <a:rPr lang="de-DE" sz="900" dirty="0"/>
              <a:t>, vol. 17. Great Britain: Royal College of </a:t>
            </a:r>
            <a:r>
              <a:rPr lang="de-DE" sz="900" dirty="0" err="1"/>
              <a:t>Radiologists</a:t>
            </a:r>
            <a:r>
              <a:rPr lang="de-DE" sz="900" dirty="0"/>
              <a:t>; 2005. p. 639-45.</a:t>
            </a:r>
          </a:p>
          <a:p>
            <a:r>
              <a:rPr lang="de-DE" sz="900" dirty="0"/>
              <a:t>[96] Henson CC, </a:t>
            </a:r>
            <a:r>
              <a:rPr lang="de-DE" sz="900" dirty="0" err="1"/>
              <a:t>Burden</a:t>
            </a:r>
            <a:r>
              <a:rPr lang="de-DE" sz="900" dirty="0"/>
              <a:t> S, Davidson SE, </a:t>
            </a:r>
            <a:r>
              <a:rPr lang="de-DE" sz="900" dirty="0" err="1"/>
              <a:t>Lal</a:t>
            </a:r>
            <a:r>
              <a:rPr lang="de-DE" sz="900" dirty="0"/>
              <a:t> S. Nutritional </a:t>
            </a:r>
            <a:r>
              <a:rPr lang="de-DE" sz="900" dirty="0" err="1"/>
              <a:t>interventions</a:t>
            </a:r>
            <a:r>
              <a:rPr lang="de-DE" sz="900" dirty="0"/>
              <a:t> for </a:t>
            </a:r>
            <a:r>
              <a:rPr lang="de-DE" sz="900" dirty="0" err="1"/>
              <a:t>reducing</a:t>
            </a:r>
            <a:r>
              <a:rPr lang="de-DE" sz="900" dirty="0"/>
              <a:t> gastrointestinal </a:t>
            </a:r>
            <a:r>
              <a:rPr lang="de-DE" sz="900" dirty="0" err="1"/>
              <a:t>toxicity</a:t>
            </a:r>
            <a:r>
              <a:rPr lang="de-DE" sz="900" dirty="0"/>
              <a:t> in </a:t>
            </a:r>
            <a:r>
              <a:rPr lang="de-DE" sz="900" dirty="0" err="1"/>
              <a:t>adults</a:t>
            </a:r>
            <a:r>
              <a:rPr lang="de-DE" sz="900" dirty="0"/>
              <a:t> </a:t>
            </a:r>
            <a:r>
              <a:rPr lang="de-DE" sz="900" dirty="0" err="1"/>
              <a:t>undergoing</a:t>
            </a:r>
            <a:r>
              <a:rPr lang="de-DE" sz="900" dirty="0"/>
              <a:t> </a:t>
            </a:r>
            <a:r>
              <a:rPr lang="de-DE" sz="900" dirty="0" err="1"/>
              <a:t>radical</a:t>
            </a:r>
            <a:r>
              <a:rPr lang="de-DE" sz="900" dirty="0"/>
              <a:t> </a:t>
            </a:r>
            <a:r>
              <a:rPr lang="de-DE" sz="900" dirty="0" err="1"/>
              <a:t>pelvic</a:t>
            </a:r>
            <a:r>
              <a:rPr lang="de-DE" sz="900" dirty="0"/>
              <a:t> </a:t>
            </a:r>
            <a:r>
              <a:rPr lang="de-DE" sz="900" dirty="0" err="1"/>
              <a:t>radiotherapy</a:t>
            </a:r>
            <a:r>
              <a:rPr lang="de-DE" sz="900" dirty="0"/>
              <a:t>. </a:t>
            </a:r>
            <a:r>
              <a:rPr lang="de-DE" sz="900" dirty="0" err="1"/>
              <a:t>Cochrane</a:t>
            </a:r>
            <a:r>
              <a:rPr lang="de-DE" sz="900" dirty="0"/>
              <a:t> Database </a:t>
            </a:r>
            <a:r>
              <a:rPr lang="de-DE" sz="900" dirty="0" err="1"/>
              <a:t>Syst</a:t>
            </a:r>
            <a:r>
              <a:rPr lang="de-DE" sz="900" dirty="0"/>
              <a:t> </a:t>
            </a:r>
            <a:r>
              <a:rPr lang="de-DE" sz="900" dirty="0" err="1"/>
              <a:t>Rev</a:t>
            </a:r>
            <a:r>
              <a:rPr lang="de-DE" sz="900" dirty="0"/>
              <a:t> 2013:Cd009896. </a:t>
            </a:r>
          </a:p>
          <a:p>
            <a:r>
              <a:rPr lang="de-DE" sz="900" dirty="0"/>
              <a:t>[97] </a:t>
            </a:r>
            <a:r>
              <a:rPr lang="de-DE" sz="900" dirty="0" err="1"/>
              <a:t>Kalaiselvan</a:t>
            </a:r>
            <a:r>
              <a:rPr lang="de-DE" sz="900" dirty="0"/>
              <a:t> R, Theis VS, </a:t>
            </a:r>
            <a:r>
              <a:rPr lang="de-DE" sz="900" dirty="0" err="1"/>
              <a:t>Dibb</a:t>
            </a:r>
            <a:r>
              <a:rPr lang="de-DE" sz="900" dirty="0"/>
              <a:t> M, Teubner A, Anderson ID, </a:t>
            </a:r>
            <a:r>
              <a:rPr lang="de-DE" sz="900" dirty="0" err="1"/>
              <a:t>Shaffer</a:t>
            </a:r>
            <a:r>
              <a:rPr lang="de-DE" sz="900" dirty="0"/>
              <a:t> JL, et al. Radiation </a:t>
            </a:r>
            <a:r>
              <a:rPr lang="de-DE" sz="900" dirty="0" err="1"/>
              <a:t>enteritis</a:t>
            </a:r>
            <a:r>
              <a:rPr lang="de-DE" sz="900" dirty="0"/>
              <a:t> </a:t>
            </a:r>
            <a:r>
              <a:rPr lang="de-DE" sz="900" dirty="0" err="1"/>
              <a:t>leading</a:t>
            </a:r>
            <a:r>
              <a:rPr lang="de-DE" sz="900" dirty="0"/>
              <a:t> to intestinal failure: 1994 </a:t>
            </a:r>
            <a:r>
              <a:rPr lang="de-DE" sz="900" dirty="0" err="1"/>
              <a:t>patient-years</a:t>
            </a:r>
            <a:r>
              <a:rPr lang="de-DE" sz="900" dirty="0"/>
              <a:t> of </a:t>
            </a:r>
            <a:r>
              <a:rPr lang="de-DE" sz="900" dirty="0" err="1"/>
              <a:t>experience</a:t>
            </a:r>
            <a:r>
              <a:rPr lang="de-DE" sz="900" dirty="0"/>
              <a:t> in a national </a:t>
            </a:r>
            <a:r>
              <a:rPr lang="de-DE" sz="900" dirty="0" err="1"/>
              <a:t>referral</a:t>
            </a:r>
            <a:r>
              <a:rPr lang="de-DE" sz="900" dirty="0"/>
              <a:t> </a:t>
            </a:r>
            <a:r>
              <a:rPr lang="de-DE" sz="900" dirty="0" err="1"/>
              <a:t>centre</a:t>
            </a:r>
            <a:r>
              <a:rPr lang="de-DE" sz="900" dirty="0"/>
              <a:t>. </a:t>
            </a:r>
            <a:r>
              <a:rPr lang="de-DE" sz="900" dirty="0" err="1"/>
              <a:t>Eur</a:t>
            </a:r>
            <a:r>
              <a:rPr lang="de-DE" sz="900" dirty="0"/>
              <a:t> J Clin Nutr 2014;68:166-70.</a:t>
            </a:r>
          </a:p>
          <a:p>
            <a:endParaRPr lang="en-US" sz="900" dirty="0"/>
          </a:p>
        </p:txBody>
      </p:sp>
    </p:spTree>
    <p:extLst>
      <p:ext uri="{BB962C8B-B14F-4D97-AF65-F5344CB8AC3E}">
        <p14:creationId xmlns:p14="http://schemas.microsoft.com/office/powerpoint/2010/main" val="267631511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ußzeilenplatzhalter 2"/>
          <p:cNvSpPr>
            <a:spLocks noGrp="1"/>
          </p:cNvSpPr>
          <p:nvPr>
            <p:ph type="ftr" sz="quarter" idx="11"/>
          </p:nvPr>
        </p:nvSpPr>
        <p:spPr/>
        <p:txBody>
          <a:bodyPr/>
          <a:lstStyle/>
          <a:p>
            <a:r>
              <a:rPr lang="de-DE"/>
              <a:t>B. Braun Melsungen AG </a:t>
            </a:r>
            <a:endParaRPr lang="de-DE" dirty="0"/>
          </a:p>
        </p:txBody>
      </p:sp>
      <p:sp>
        <p:nvSpPr>
          <p:cNvPr id="4" name="Foliennummernplatzhalter 3"/>
          <p:cNvSpPr>
            <a:spLocks noGrp="1"/>
          </p:cNvSpPr>
          <p:nvPr>
            <p:ph type="sldNum" sz="quarter" idx="12"/>
          </p:nvPr>
        </p:nvSpPr>
        <p:spPr/>
        <p:txBody>
          <a:bodyPr/>
          <a:lstStyle/>
          <a:p>
            <a:fld id="{8D981D2A-10EE-45CA-B672-13EC15929D94}" type="slidenum">
              <a:rPr lang="de-DE" smtClean="0"/>
              <a:pPr/>
              <a:t>33</a:t>
            </a:fld>
            <a:endParaRPr lang="de-DE" dirty="0"/>
          </a:p>
        </p:txBody>
      </p:sp>
      <p:sp>
        <p:nvSpPr>
          <p:cNvPr id="15" name="Titel 14"/>
          <p:cNvSpPr>
            <a:spLocks noGrp="1"/>
          </p:cNvSpPr>
          <p:nvPr>
            <p:ph type="title"/>
          </p:nvPr>
        </p:nvSpPr>
        <p:spPr/>
        <p:txBody>
          <a:bodyPr/>
          <a:lstStyle/>
          <a:p>
            <a:r>
              <a:rPr lang="de-DE" dirty="0"/>
              <a:t>Key </a:t>
            </a:r>
            <a:r>
              <a:rPr lang="de-DE" dirty="0" err="1"/>
              <a:t>points</a:t>
            </a:r>
            <a:r>
              <a:rPr lang="de-DE" dirty="0"/>
              <a:t> </a:t>
            </a:r>
            <a:r>
              <a:rPr lang="de-DE" dirty="0" err="1"/>
              <a:t>should</a:t>
            </a:r>
            <a:r>
              <a:rPr lang="de-DE" dirty="0"/>
              <a:t> </a:t>
            </a:r>
            <a:r>
              <a:rPr lang="de-DE" dirty="0" err="1"/>
              <a:t>be</a:t>
            </a:r>
            <a:r>
              <a:rPr lang="de-DE" dirty="0"/>
              <a:t> </a:t>
            </a:r>
            <a:r>
              <a:rPr lang="de-DE" dirty="0" err="1"/>
              <a:t>aiming</a:t>
            </a:r>
            <a:r>
              <a:rPr lang="de-DE" dirty="0"/>
              <a:t> </a:t>
            </a:r>
            <a:r>
              <a:rPr lang="de-DE" dirty="0" err="1"/>
              <a:t>for</a:t>
            </a:r>
            <a:endParaRPr lang="de-DE" dirty="0"/>
          </a:p>
        </p:txBody>
      </p:sp>
      <p:sp>
        <p:nvSpPr>
          <p:cNvPr id="10" name="Rectangle 5"/>
          <p:cNvSpPr>
            <a:spLocks noChangeArrowheads="1"/>
          </p:cNvSpPr>
          <p:nvPr/>
        </p:nvSpPr>
        <p:spPr bwMode="auto">
          <a:xfrm>
            <a:off x="1846003" y="2024844"/>
            <a:ext cx="8388000" cy="723933"/>
          </a:xfrm>
          <a:prstGeom prst="rect">
            <a:avLst/>
          </a:prstGeom>
          <a:solidFill>
            <a:srgbClr val="F2F2F2"/>
          </a:solidFill>
          <a:ln w="9525">
            <a:noFill/>
            <a:miter lim="800000"/>
            <a:headEnd/>
            <a:tailEnd/>
          </a:ln>
          <a:effectLst/>
        </p:spPr>
        <p:txBody>
          <a:bodyPr wrap="square" lIns="360000" anchor="ctr">
            <a:prstTxWarp prst="textNoShape">
              <a:avLst/>
            </a:prstTxWarp>
            <a:noAutofit/>
          </a:bodyPr>
          <a:lstStyle/>
          <a:p>
            <a:r>
              <a:rPr lang="en-US" sz="1800" dirty="0"/>
              <a:t>ERAS is recommended</a:t>
            </a:r>
          </a:p>
        </p:txBody>
      </p:sp>
      <p:sp>
        <p:nvSpPr>
          <p:cNvPr id="12" name="Rectangle 5"/>
          <p:cNvSpPr>
            <a:spLocks noChangeArrowheads="1"/>
          </p:cNvSpPr>
          <p:nvPr/>
        </p:nvSpPr>
        <p:spPr bwMode="auto">
          <a:xfrm>
            <a:off x="1846003" y="2888940"/>
            <a:ext cx="8388000" cy="723933"/>
          </a:xfrm>
          <a:prstGeom prst="rect">
            <a:avLst/>
          </a:prstGeom>
          <a:solidFill>
            <a:srgbClr val="F2F2F2"/>
          </a:solidFill>
          <a:ln w="9525">
            <a:noFill/>
            <a:miter lim="800000"/>
            <a:headEnd/>
            <a:tailEnd/>
          </a:ln>
          <a:effectLst/>
        </p:spPr>
        <p:txBody>
          <a:bodyPr wrap="square" lIns="360000" anchor="ctr">
            <a:prstTxWarp prst="textNoShape">
              <a:avLst/>
            </a:prstTxWarp>
            <a:noAutofit/>
          </a:bodyPr>
          <a:lstStyle/>
          <a:p>
            <a:r>
              <a:rPr lang="de-DE" sz="1700" spc="50" noProof="1"/>
              <a:t>Nutrition support during and outside hospital is recommended</a:t>
            </a:r>
          </a:p>
        </p:txBody>
      </p:sp>
      <p:sp>
        <p:nvSpPr>
          <p:cNvPr id="14" name="Rectangle 5"/>
          <p:cNvSpPr>
            <a:spLocks noChangeArrowheads="1"/>
          </p:cNvSpPr>
          <p:nvPr/>
        </p:nvSpPr>
        <p:spPr bwMode="auto">
          <a:xfrm>
            <a:off x="1846003" y="3793050"/>
            <a:ext cx="8388000" cy="723933"/>
          </a:xfrm>
          <a:prstGeom prst="rect">
            <a:avLst/>
          </a:prstGeom>
          <a:solidFill>
            <a:srgbClr val="F2F2F2"/>
          </a:solidFill>
          <a:ln w="9525">
            <a:noFill/>
            <a:miter lim="800000"/>
            <a:headEnd/>
            <a:tailEnd/>
          </a:ln>
          <a:effectLst/>
        </p:spPr>
        <p:txBody>
          <a:bodyPr wrap="square" lIns="360000" anchor="ctr">
            <a:prstTxWarp prst="textNoShape">
              <a:avLst/>
            </a:prstTxWarp>
            <a:noAutofit/>
          </a:bodyPr>
          <a:lstStyle/>
          <a:p>
            <a:pPr>
              <a:spcAft>
                <a:spcPts val="0"/>
              </a:spcAft>
            </a:pPr>
            <a:r>
              <a:rPr lang="de-DE" sz="1700" spc="50" noProof="1"/>
              <a:t>Use of PN is redommended in Radiotherapy, when oral/EN is not possible</a:t>
            </a:r>
          </a:p>
        </p:txBody>
      </p:sp>
      <p:sp>
        <p:nvSpPr>
          <p:cNvPr id="2" name="Rechteck 1"/>
          <p:cNvSpPr/>
          <p:nvPr/>
        </p:nvSpPr>
        <p:spPr bwMode="gray">
          <a:xfrm>
            <a:off x="1080000" y="2024844"/>
            <a:ext cx="655200" cy="723933"/>
          </a:xfrm>
          <a:prstGeom prst="rect">
            <a:avLst/>
          </a:prstGeom>
          <a:solidFill>
            <a:srgbClr val="5186AA"/>
          </a:solidFill>
          <a:ln w="254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2400" dirty="0">
                <a:solidFill>
                  <a:schemeClr val="bg1"/>
                </a:solidFill>
                <a:latin typeface="Arial" panose="020B0604020202020204" pitchFamily="34" charset="0"/>
                <a:cs typeface="Arial" panose="020B0604020202020204" pitchFamily="34" charset="0"/>
              </a:rPr>
              <a:t>1</a:t>
            </a:r>
          </a:p>
        </p:txBody>
      </p:sp>
      <p:sp>
        <p:nvSpPr>
          <p:cNvPr id="18" name="Rechteck 17"/>
          <p:cNvSpPr/>
          <p:nvPr/>
        </p:nvSpPr>
        <p:spPr bwMode="gray">
          <a:xfrm>
            <a:off x="1080000" y="2888940"/>
            <a:ext cx="655200" cy="723933"/>
          </a:xfrm>
          <a:prstGeom prst="rect">
            <a:avLst/>
          </a:prstGeom>
          <a:solidFill>
            <a:srgbClr val="5186AA"/>
          </a:solidFill>
          <a:ln w="254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2400" dirty="0">
                <a:solidFill>
                  <a:schemeClr val="bg1"/>
                </a:solidFill>
                <a:latin typeface="Arial" panose="020B0604020202020204" pitchFamily="34" charset="0"/>
                <a:cs typeface="Arial" panose="020B0604020202020204" pitchFamily="34" charset="0"/>
              </a:rPr>
              <a:t>2</a:t>
            </a:r>
          </a:p>
        </p:txBody>
      </p:sp>
      <p:sp>
        <p:nvSpPr>
          <p:cNvPr id="19" name="Rechteck 18"/>
          <p:cNvSpPr/>
          <p:nvPr/>
        </p:nvSpPr>
        <p:spPr bwMode="gray">
          <a:xfrm>
            <a:off x="1080000" y="3793050"/>
            <a:ext cx="655200" cy="723933"/>
          </a:xfrm>
          <a:prstGeom prst="rect">
            <a:avLst/>
          </a:prstGeom>
          <a:solidFill>
            <a:srgbClr val="5186AA"/>
          </a:solidFill>
          <a:ln w="254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2400" dirty="0">
                <a:solidFill>
                  <a:schemeClr val="bg1"/>
                </a:solidFill>
                <a:latin typeface="Arial" panose="020B0604020202020204" pitchFamily="34" charset="0"/>
                <a:cs typeface="Arial" panose="020B0604020202020204" pitchFamily="34" charset="0"/>
              </a:rPr>
              <a:t>3</a:t>
            </a:r>
          </a:p>
        </p:txBody>
      </p:sp>
      <p:sp>
        <p:nvSpPr>
          <p:cNvPr id="16" name="Rectangle 5"/>
          <p:cNvSpPr>
            <a:spLocks noChangeArrowheads="1"/>
          </p:cNvSpPr>
          <p:nvPr/>
        </p:nvSpPr>
        <p:spPr bwMode="auto">
          <a:xfrm>
            <a:off x="1848460" y="4649283"/>
            <a:ext cx="8388000" cy="723933"/>
          </a:xfrm>
          <a:prstGeom prst="rect">
            <a:avLst/>
          </a:prstGeom>
          <a:solidFill>
            <a:srgbClr val="F2F2F2"/>
          </a:solidFill>
          <a:ln w="9525">
            <a:noFill/>
            <a:miter lim="800000"/>
            <a:headEnd/>
            <a:tailEnd/>
          </a:ln>
          <a:effectLst/>
        </p:spPr>
        <p:txBody>
          <a:bodyPr wrap="square" lIns="360000" anchor="ctr">
            <a:prstTxWarp prst="textNoShape">
              <a:avLst/>
            </a:prstTxWarp>
            <a:noAutofit/>
          </a:bodyPr>
          <a:lstStyle/>
          <a:p>
            <a:pPr>
              <a:spcAft>
                <a:spcPts val="0"/>
              </a:spcAft>
            </a:pPr>
            <a:r>
              <a:rPr lang="en-US" sz="1700" spc="50" dirty="0"/>
              <a:t>HPN reasonable treatment option superior to surgical intervention in Patients </a:t>
            </a:r>
            <a:br>
              <a:rPr lang="en-US" sz="1700" spc="50" dirty="0"/>
            </a:br>
            <a:r>
              <a:rPr lang="en-US" sz="1700" spc="50" dirty="0"/>
              <a:t>with Intestinal failure</a:t>
            </a:r>
            <a:endParaRPr lang="de-DE" sz="1700" spc="50" noProof="1"/>
          </a:p>
        </p:txBody>
      </p:sp>
      <p:sp>
        <p:nvSpPr>
          <p:cNvPr id="20" name="Rechteck 19"/>
          <p:cNvSpPr/>
          <p:nvPr/>
        </p:nvSpPr>
        <p:spPr bwMode="gray">
          <a:xfrm>
            <a:off x="1080000" y="4649283"/>
            <a:ext cx="655200" cy="723933"/>
          </a:xfrm>
          <a:prstGeom prst="rect">
            <a:avLst/>
          </a:prstGeom>
          <a:solidFill>
            <a:srgbClr val="5186AA"/>
          </a:solidFill>
          <a:ln w="254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2400" dirty="0">
                <a:solidFill>
                  <a:schemeClr val="bg1"/>
                </a:solidFill>
                <a:latin typeface="Arial" panose="020B0604020202020204" pitchFamily="34" charset="0"/>
                <a:cs typeface="Arial" panose="020B0604020202020204" pitchFamily="34" charset="0"/>
              </a:rPr>
              <a:t>4</a:t>
            </a:r>
          </a:p>
        </p:txBody>
      </p:sp>
    </p:spTree>
    <p:extLst>
      <p:ext uri="{BB962C8B-B14F-4D97-AF65-F5344CB8AC3E}">
        <p14:creationId xmlns:p14="http://schemas.microsoft.com/office/powerpoint/2010/main" val="233214926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Grafik 7">
            <a:extLst>
              <a:ext uri="{FF2B5EF4-FFF2-40B4-BE49-F238E27FC236}">
                <a16:creationId xmlns:a16="http://schemas.microsoft.com/office/drawing/2014/main" id="{7FEDC931-74CD-AE4F-8B20-06BA40D0AB7B}"/>
              </a:ext>
            </a:extLst>
          </p:cNvPr>
          <p:cNvPicPr>
            <a:picLocks noChangeAspect="1"/>
          </p:cNvPicPr>
          <p:nvPr/>
        </p:nvPicPr>
        <p:blipFill>
          <a:blip r:embed="rId5">
            <a:extLst>
              <a:ext uri="{28A0092B-C50C-407E-A947-70E740481C1C}">
                <a14:useLocalDpi xmlns:a14="http://schemas.microsoft.com/office/drawing/2010/main" val="0"/>
              </a:ext>
            </a:extLst>
          </a:blip>
          <a:srcRect/>
          <a:stretch/>
        </p:blipFill>
        <p:spPr>
          <a:xfrm>
            <a:off x="-2960" y="0"/>
            <a:ext cx="12192000" cy="6858000"/>
          </a:xfrm>
          <a:prstGeom prst="rect">
            <a:avLst/>
          </a:prstGeom>
        </p:spPr>
      </p:pic>
      <p:sp>
        <p:nvSpPr>
          <p:cNvPr id="7" name="Textplatzhalter 4">
            <a:extLst>
              <a:ext uri="{FF2B5EF4-FFF2-40B4-BE49-F238E27FC236}">
                <a16:creationId xmlns:a16="http://schemas.microsoft.com/office/drawing/2014/main" id="{B34AED7F-9190-A44A-9B02-8EE5A5F7A401}"/>
              </a:ext>
            </a:extLst>
          </p:cNvPr>
          <p:cNvSpPr txBox="1">
            <a:spLocks/>
          </p:cNvSpPr>
          <p:nvPr>
            <p:custDataLst>
              <p:tags r:id="rId2"/>
            </p:custDataLst>
          </p:nvPr>
        </p:nvSpPr>
        <p:spPr>
          <a:xfrm>
            <a:off x="0" y="5121"/>
            <a:ext cx="2495600" cy="6857999"/>
          </a:xfrm>
          <a:prstGeom prst="rect">
            <a:avLst/>
          </a:prstGeom>
          <a:solidFill>
            <a:srgbClr val="5186AA"/>
          </a:solidFill>
        </p:spPr>
        <p:txBody>
          <a:bodyPr vert="horz" lIns="180000" tIns="251999" rIns="252000" bIns="450000" rtlCol="0" anchor="t" anchorCtr="0">
            <a:noAutofit/>
          </a:bodyPr>
          <a:lstStyle>
            <a:lvl1pPr marL="0" indent="0" algn="r" defTabSz="1088776" rtl="0" eaLnBrk="1" latinLnBrk="0" hangingPunct="1">
              <a:spcBef>
                <a:spcPts val="0"/>
              </a:spcBef>
              <a:spcAft>
                <a:spcPts val="0"/>
              </a:spcAft>
              <a:buFontTx/>
              <a:buNone/>
              <a:defRPr sz="1800" kern="1200">
                <a:solidFill>
                  <a:schemeClr val="bg1"/>
                </a:solidFill>
                <a:latin typeface="Arial" panose="020B0604020202020204" pitchFamily="34" charset="0"/>
                <a:ea typeface="+mn-ea"/>
                <a:cs typeface="Arial" panose="020B0604020202020204" pitchFamily="34" charset="0"/>
              </a:defRPr>
            </a:lvl1pPr>
            <a:lvl2pPr marL="360000" indent="-360000" algn="r" defTabSz="1088776" rtl="0" eaLnBrk="1" latinLnBrk="0" hangingPunct="1">
              <a:spcBef>
                <a:spcPts val="1000"/>
              </a:spcBef>
              <a:spcAft>
                <a:spcPts val="0"/>
              </a:spcAft>
              <a:buFont typeface="Wingdings" panose="05000000000000000000" pitchFamily="2" charset="2"/>
              <a:buChar char="§"/>
              <a:defRPr sz="1800" kern="1200">
                <a:solidFill>
                  <a:schemeClr val="bg1"/>
                </a:solidFill>
                <a:latin typeface="Arial" panose="020B0604020202020204" pitchFamily="34" charset="0"/>
                <a:ea typeface="+mn-ea"/>
                <a:cs typeface="Arial" panose="020B0604020202020204" pitchFamily="34" charset="0"/>
              </a:defRPr>
            </a:lvl2pPr>
            <a:lvl3pPr marL="360000" indent="0" algn="r" defTabSz="1088776" rtl="0" eaLnBrk="1" latinLnBrk="0" hangingPunct="1">
              <a:spcBef>
                <a:spcPts val="1000"/>
              </a:spcBef>
              <a:spcAft>
                <a:spcPts val="0"/>
              </a:spcAft>
              <a:buFontTx/>
              <a:buNone/>
              <a:defRPr sz="1800" kern="1200">
                <a:solidFill>
                  <a:schemeClr val="bg1"/>
                </a:solidFill>
                <a:latin typeface="Arial" panose="020B0604020202020204" pitchFamily="34" charset="0"/>
                <a:ea typeface="+mn-ea"/>
                <a:cs typeface="Arial" panose="020B0604020202020204" pitchFamily="34" charset="0"/>
              </a:defRPr>
            </a:lvl3pPr>
            <a:lvl4pPr marL="720000" indent="-360000" algn="r" defTabSz="1088776" rtl="0" eaLnBrk="1" latinLnBrk="0" hangingPunct="1">
              <a:spcBef>
                <a:spcPts val="1000"/>
              </a:spcBef>
              <a:spcAft>
                <a:spcPts val="0"/>
              </a:spcAft>
              <a:buFont typeface="Wingdings" panose="05000000000000000000" pitchFamily="2" charset="2"/>
              <a:buChar char="§"/>
              <a:defRPr sz="1800" kern="1200">
                <a:solidFill>
                  <a:schemeClr val="bg1"/>
                </a:solidFill>
                <a:latin typeface="Arial" panose="020B0604020202020204" pitchFamily="34" charset="0"/>
                <a:ea typeface="+mn-ea"/>
                <a:cs typeface="Arial" panose="020B0604020202020204" pitchFamily="34" charset="0"/>
              </a:defRPr>
            </a:lvl4pPr>
            <a:lvl5pPr marL="720000" indent="0" algn="r" defTabSz="1088776" rtl="0" eaLnBrk="1" latinLnBrk="0" hangingPunct="1">
              <a:spcBef>
                <a:spcPts val="1000"/>
              </a:spcBef>
              <a:spcAft>
                <a:spcPts val="0"/>
              </a:spcAft>
              <a:buFontTx/>
              <a:buNone/>
              <a:defRPr sz="1800" kern="1200">
                <a:solidFill>
                  <a:schemeClr val="bg1"/>
                </a:solidFill>
                <a:latin typeface="Arial" panose="020B0604020202020204" pitchFamily="34" charset="0"/>
                <a:ea typeface="+mn-ea"/>
                <a:cs typeface="Arial" panose="020B0604020202020204" pitchFamily="34" charset="0"/>
              </a:defRPr>
            </a:lvl5pPr>
            <a:lvl6pPr marL="720000" indent="0" algn="l" defTabSz="1088776" rtl="0" eaLnBrk="1" latinLnBrk="0" hangingPunct="1">
              <a:spcBef>
                <a:spcPts val="1000"/>
              </a:spcBef>
              <a:spcAft>
                <a:spcPts val="0"/>
              </a:spcAft>
              <a:buFont typeface="Arial" panose="020B0604020202020204" pitchFamily="34" charset="0"/>
              <a:buNone/>
              <a:defRPr sz="1800" kern="1200">
                <a:solidFill>
                  <a:schemeClr val="tx1"/>
                </a:solidFill>
                <a:latin typeface="+mn-lt"/>
                <a:ea typeface="+mn-ea"/>
                <a:cs typeface="+mn-cs"/>
              </a:defRPr>
            </a:lvl6pPr>
            <a:lvl7pPr marL="720000" indent="0" algn="l" defTabSz="1088776" rtl="0" eaLnBrk="1" latinLnBrk="0" hangingPunct="1">
              <a:spcBef>
                <a:spcPts val="1000"/>
              </a:spcBef>
              <a:spcAft>
                <a:spcPts val="0"/>
              </a:spcAft>
              <a:buFont typeface="Arial" panose="020B0604020202020204" pitchFamily="34" charset="0"/>
              <a:buNone/>
              <a:defRPr sz="1800" kern="1200">
                <a:solidFill>
                  <a:schemeClr val="tx1"/>
                </a:solidFill>
                <a:latin typeface="+mn-lt"/>
                <a:ea typeface="+mn-ea"/>
                <a:cs typeface="+mn-cs"/>
              </a:defRPr>
            </a:lvl7pPr>
            <a:lvl8pPr marL="720000" indent="0" algn="l" defTabSz="1088776" rtl="0" eaLnBrk="1" latinLnBrk="0" hangingPunct="1">
              <a:spcBef>
                <a:spcPts val="1000"/>
              </a:spcBef>
              <a:spcAft>
                <a:spcPts val="0"/>
              </a:spcAft>
              <a:buFont typeface="Arial" panose="020B0604020202020204" pitchFamily="34" charset="0"/>
              <a:buNone/>
              <a:defRPr sz="1800" kern="1200">
                <a:solidFill>
                  <a:schemeClr val="tx1"/>
                </a:solidFill>
                <a:latin typeface="+mn-lt"/>
                <a:ea typeface="+mn-ea"/>
                <a:cs typeface="+mn-cs"/>
              </a:defRPr>
            </a:lvl8pPr>
            <a:lvl9pPr marL="720000" indent="0" algn="l" defTabSz="1088776" rtl="0" eaLnBrk="1" latinLnBrk="0" hangingPunct="1">
              <a:spcBef>
                <a:spcPts val="1000"/>
              </a:spcBef>
              <a:spcAft>
                <a:spcPts val="0"/>
              </a:spcAft>
              <a:buFont typeface="Arial" panose="020B0604020202020204" pitchFamily="34" charset="0"/>
              <a:buNone/>
              <a:defRPr sz="1800" kern="1200" baseline="0">
                <a:solidFill>
                  <a:schemeClr val="tx1"/>
                </a:solidFill>
                <a:latin typeface="+mn-lt"/>
                <a:ea typeface="+mn-ea"/>
                <a:cs typeface="+mn-cs"/>
              </a:defRPr>
            </a:lvl9pPr>
          </a:lstStyle>
          <a:p>
            <a:pPr algn="l"/>
            <a:r>
              <a:rPr lang="en-US" b="1" dirty="0"/>
              <a:t>CLINICAL QUESTION :</a:t>
            </a:r>
          </a:p>
          <a:p>
            <a:pPr algn="l"/>
            <a:endParaRPr lang="en-US" dirty="0"/>
          </a:p>
          <a:p>
            <a:pPr algn="l"/>
            <a:r>
              <a:rPr lang="en-US" dirty="0"/>
              <a:t>Medical oncology: curative or palliative anticancer drug treatment</a:t>
            </a:r>
          </a:p>
        </p:txBody>
      </p:sp>
      <p:sp>
        <p:nvSpPr>
          <p:cNvPr id="6" name="Dreieck 5">
            <a:extLst>
              <a:ext uri="{FF2B5EF4-FFF2-40B4-BE49-F238E27FC236}">
                <a16:creationId xmlns:a16="http://schemas.microsoft.com/office/drawing/2014/main" id="{7C4A7BA7-A29B-1B47-9E6D-BC71C641A5A8}"/>
              </a:ext>
            </a:extLst>
          </p:cNvPr>
          <p:cNvSpPr/>
          <p:nvPr/>
        </p:nvSpPr>
        <p:spPr bwMode="gray">
          <a:xfrm rot="5400000">
            <a:off x="2155408" y="1611780"/>
            <a:ext cx="1082084" cy="540060"/>
          </a:xfrm>
          <a:prstGeom prst="triangle">
            <a:avLst/>
          </a:prstGeom>
          <a:solidFill>
            <a:srgbClr val="5186AA"/>
          </a:solidFill>
          <a:ln w="254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600" dirty="0">
              <a:solidFill>
                <a:schemeClr val="tx1"/>
              </a:solidFill>
              <a:latin typeface="Arial" panose="020B0604020202020204" pitchFamily="34" charset="0"/>
              <a:cs typeface="Arial" panose="020B0604020202020204" pitchFamily="34" charset="0"/>
            </a:endParaRPr>
          </a:p>
        </p:txBody>
      </p:sp>
    </p:spTree>
    <p:custDataLst>
      <p:tags r:id="rId1"/>
    </p:custDataLst>
    <p:extLst>
      <p:ext uri="{BB962C8B-B14F-4D97-AF65-F5344CB8AC3E}">
        <p14:creationId xmlns:p14="http://schemas.microsoft.com/office/powerpoint/2010/main" val="178291884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ußzeilenplatzhalter 1"/>
          <p:cNvSpPr>
            <a:spLocks noGrp="1"/>
          </p:cNvSpPr>
          <p:nvPr>
            <p:ph type="ftr" sz="quarter" idx="11"/>
          </p:nvPr>
        </p:nvSpPr>
        <p:spPr/>
        <p:txBody>
          <a:bodyPr/>
          <a:lstStyle/>
          <a:p>
            <a:r>
              <a:rPr lang="de-DE"/>
              <a:t>B. Braun Melsungen AG </a:t>
            </a:r>
            <a:endParaRPr lang="de-DE" dirty="0"/>
          </a:p>
        </p:txBody>
      </p:sp>
      <p:sp>
        <p:nvSpPr>
          <p:cNvPr id="3" name="Foliennummernplatzhalter 2"/>
          <p:cNvSpPr>
            <a:spLocks noGrp="1"/>
          </p:cNvSpPr>
          <p:nvPr>
            <p:ph type="sldNum" sz="quarter" idx="12"/>
          </p:nvPr>
        </p:nvSpPr>
        <p:spPr/>
        <p:txBody>
          <a:bodyPr/>
          <a:lstStyle/>
          <a:p>
            <a:fld id="{8D981D2A-10EE-45CA-B672-13EC15929D94}" type="slidenum">
              <a:rPr lang="de-DE" smtClean="0"/>
              <a:pPr/>
              <a:t>35</a:t>
            </a:fld>
            <a:endParaRPr lang="de-DE" dirty="0"/>
          </a:p>
        </p:txBody>
      </p:sp>
      <p:sp>
        <p:nvSpPr>
          <p:cNvPr id="9" name="Rectangle 3">
            <a:extLst>
              <a:ext uri="{FF2B5EF4-FFF2-40B4-BE49-F238E27FC236}">
                <a16:creationId xmlns:a16="http://schemas.microsoft.com/office/drawing/2014/main" id="{55F0EACC-8CCC-8A49-8519-8475B33729D2}"/>
              </a:ext>
            </a:extLst>
          </p:cNvPr>
          <p:cNvSpPr txBox="1">
            <a:spLocks noChangeArrowheads="1"/>
          </p:cNvSpPr>
          <p:nvPr/>
        </p:nvSpPr>
        <p:spPr bwMode="gray">
          <a:xfrm>
            <a:off x="1080000" y="1076954"/>
            <a:ext cx="8388000" cy="580935"/>
          </a:xfrm>
          <a:prstGeom prst="rect">
            <a:avLst/>
          </a:prstGeom>
          <a:solidFill>
            <a:srgbClr val="F2F2F2"/>
          </a:solidFill>
          <a:ln w="9525">
            <a:noFill/>
            <a:miter lim="800000"/>
            <a:headEnd/>
            <a:tailEnd/>
          </a:ln>
        </p:spPr>
        <p:txBody>
          <a:bodyPr vert="horz" wrap="square" lIns="0" tIns="0" rIns="0" bIns="0" numCol="1" anchor="ctr" anchorCtr="0" compatLnSpc="1">
            <a:prstTxWarp prst="textNoShape">
              <a:avLst/>
            </a:prstTxWarp>
          </a:bodyPr>
          <a:lstStyle/>
          <a:p>
            <a:pPr marL="108000" lvl="1" defTabSz="257175">
              <a:spcBef>
                <a:spcPts val="600"/>
              </a:spcBef>
              <a:spcAft>
                <a:spcPts val="400"/>
              </a:spcAft>
              <a:defRPr/>
            </a:pPr>
            <a:r>
              <a:rPr lang="en-US" sz="1400" dirty="0"/>
              <a:t>During anticancer drug treatment, we recommend to ensure an adequate nutritional intake and to maintain physical activity. </a:t>
            </a:r>
            <a:endParaRPr lang="en-US" sz="1400" b="1" dirty="0"/>
          </a:p>
        </p:txBody>
      </p:sp>
      <p:sp>
        <p:nvSpPr>
          <p:cNvPr id="10" name="Rectangle 5">
            <a:extLst>
              <a:ext uri="{FF2B5EF4-FFF2-40B4-BE49-F238E27FC236}">
                <a16:creationId xmlns:a16="http://schemas.microsoft.com/office/drawing/2014/main" id="{B878E198-2E43-B646-A7CD-86CEE2FA934C}"/>
              </a:ext>
            </a:extLst>
          </p:cNvPr>
          <p:cNvSpPr>
            <a:spLocks noChangeArrowheads="1"/>
          </p:cNvSpPr>
          <p:nvPr/>
        </p:nvSpPr>
        <p:spPr bwMode="auto">
          <a:xfrm>
            <a:off x="1080000" y="720000"/>
            <a:ext cx="8388000" cy="356954"/>
          </a:xfrm>
          <a:prstGeom prst="rect">
            <a:avLst/>
          </a:prstGeom>
          <a:solidFill>
            <a:srgbClr val="5186AA"/>
          </a:solidFill>
          <a:ln w="9525">
            <a:noFill/>
            <a:miter lim="800000"/>
            <a:headEnd/>
            <a:tailEnd/>
          </a:ln>
          <a:effectLst/>
        </p:spPr>
        <p:txBody>
          <a:bodyPr wrap="square" anchor="ctr">
            <a:prstTxWarp prst="textNoShape">
              <a:avLst/>
            </a:prstTxWarp>
            <a:noAutofit/>
          </a:bodyPr>
          <a:lstStyle/>
          <a:p>
            <a:r>
              <a:rPr lang="de-DE" sz="1800" dirty="0">
                <a:solidFill>
                  <a:schemeClr val="bg1"/>
                </a:solidFill>
                <a:latin typeface="+mn-lt"/>
              </a:rPr>
              <a:t>NUTRITIONAL INTAKE DURING ANTICANCER TREATMENT</a:t>
            </a:r>
          </a:p>
        </p:txBody>
      </p:sp>
      <p:sp>
        <p:nvSpPr>
          <p:cNvPr id="11" name="Rectangle 3">
            <a:extLst>
              <a:ext uri="{FF2B5EF4-FFF2-40B4-BE49-F238E27FC236}">
                <a16:creationId xmlns:a16="http://schemas.microsoft.com/office/drawing/2014/main" id="{633A0107-871D-6E47-A88E-A1776B85BA4A}"/>
              </a:ext>
            </a:extLst>
          </p:cNvPr>
          <p:cNvSpPr txBox="1">
            <a:spLocks noChangeArrowheads="1"/>
          </p:cNvSpPr>
          <p:nvPr/>
        </p:nvSpPr>
        <p:spPr bwMode="gray">
          <a:xfrm>
            <a:off x="1080000" y="2127985"/>
            <a:ext cx="8388000" cy="471792"/>
          </a:xfrm>
          <a:prstGeom prst="rect">
            <a:avLst/>
          </a:prstGeom>
          <a:solidFill>
            <a:srgbClr val="F2F2F2"/>
          </a:solidFill>
          <a:ln w="9525">
            <a:noFill/>
            <a:miter lim="800000"/>
            <a:headEnd/>
            <a:tailEnd/>
          </a:ln>
        </p:spPr>
        <p:txBody>
          <a:bodyPr vert="horz" wrap="square" lIns="0" tIns="0" rIns="0" bIns="0" numCol="1" anchor="ctr" anchorCtr="0" compatLnSpc="1">
            <a:prstTxWarp prst="textNoShape">
              <a:avLst/>
            </a:prstTxWarp>
          </a:bodyPr>
          <a:lstStyle/>
          <a:p>
            <a:pPr marL="108000" lvl="1" defTabSz="257175">
              <a:spcBef>
                <a:spcPts val="600"/>
              </a:spcBef>
              <a:spcAft>
                <a:spcPts val="400"/>
              </a:spcAft>
              <a:defRPr/>
            </a:pPr>
            <a:r>
              <a:rPr lang="en-US" sz="1400" dirty="0" err="1"/>
              <a:t>Strenght</a:t>
            </a:r>
            <a:r>
              <a:rPr lang="en-US" sz="1400" dirty="0"/>
              <a:t> of recommendation strong – Level of evidence very low – strong consensus</a:t>
            </a:r>
          </a:p>
        </p:txBody>
      </p:sp>
      <p:sp>
        <p:nvSpPr>
          <p:cNvPr id="12" name="Rectangle 5">
            <a:extLst>
              <a:ext uri="{FF2B5EF4-FFF2-40B4-BE49-F238E27FC236}">
                <a16:creationId xmlns:a16="http://schemas.microsoft.com/office/drawing/2014/main" id="{A8A535DC-8A55-3E40-A375-9784F04DF1E7}"/>
              </a:ext>
            </a:extLst>
          </p:cNvPr>
          <p:cNvSpPr>
            <a:spLocks noChangeArrowheads="1"/>
          </p:cNvSpPr>
          <p:nvPr/>
        </p:nvSpPr>
        <p:spPr bwMode="auto">
          <a:xfrm>
            <a:off x="1080000" y="1772816"/>
            <a:ext cx="8388000" cy="356954"/>
          </a:xfrm>
          <a:prstGeom prst="rect">
            <a:avLst/>
          </a:prstGeom>
          <a:solidFill>
            <a:srgbClr val="5186AA"/>
          </a:solidFill>
          <a:ln w="9525">
            <a:noFill/>
            <a:miter lim="800000"/>
            <a:headEnd/>
            <a:tailEnd/>
          </a:ln>
          <a:effectLst/>
        </p:spPr>
        <p:txBody>
          <a:bodyPr wrap="square" anchor="ctr">
            <a:prstTxWarp prst="textNoShape">
              <a:avLst/>
            </a:prstTxWarp>
            <a:noAutofit/>
          </a:bodyPr>
          <a:lstStyle/>
          <a:p>
            <a:r>
              <a:rPr lang="de-DE" sz="1800" dirty="0">
                <a:solidFill>
                  <a:schemeClr val="bg1"/>
                </a:solidFill>
                <a:latin typeface="+mn-lt"/>
              </a:rPr>
              <a:t>GRADE OF RECOMMENDATION</a:t>
            </a:r>
          </a:p>
        </p:txBody>
      </p:sp>
      <p:sp>
        <p:nvSpPr>
          <p:cNvPr id="13" name="Rectangle 3">
            <a:extLst>
              <a:ext uri="{FF2B5EF4-FFF2-40B4-BE49-F238E27FC236}">
                <a16:creationId xmlns:a16="http://schemas.microsoft.com/office/drawing/2014/main" id="{1BD2E44D-C853-0846-8458-206C7CD0FC1B}"/>
              </a:ext>
            </a:extLst>
          </p:cNvPr>
          <p:cNvSpPr txBox="1">
            <a:spLocks noChangeArrowheads="1"/>
          </p:cNvSpPr>
          <p:nvPr/>
        </p:nvSpPr>
        <p:spPr bwMode="gray">
          <a:xfrm>
            <a:off x="1080000" y="3100093"/>
            <a:ext cx="8388000" cy="578298"/>
          </a:xfrm>
          <a:prstGeom prst="rect">
            <a:avLst/>
          </a:prstGeom>
          <a:solidFill>
            <a:srgbClr val="F2F2F2"/>
          </a:solidFill>
          <a:ln w="9525">
            <a:noFill/>
            <a:miter lim="800000"/>
            <a:headEnd/>
            <a:tailEnd/>
          </a:ln>
        </p:spPr>
        <p:txBody>
          <a:bodyPr vert="horz" wrap="square" lIns="0" tIns="0" rIns="0" bIns="0" numCol="1" anchor="ctr" anchorCtr="0" compatLnSpc="1">
            <a:prstTxWarp prst="textNoShape">
              <a:avLst/>
            </a:prstTxWarp>
          </a:bodyPr>
          <a:lstStyle/>
          <a:p>
            <a:pPr marL="108000" lvl="1" defTabSz="257175">
              <a:spcBef>
                <a:spcPts val="600"/>
              </a:spcBef>
              <a:spcAft>
                <a:spcPts val="400"/>
              </a:spcAft>
              <a:defRPr/>
            </a:pPr>
            <a:r>
              <a:rPr lang="en-US" sz="1400" dirty="0"/>
              <a:t>In a patient undergoing curative anticancer drug treatment, if oral food intake is inadequate despite counseling and ONS, we recommend supplemental EN or, if this is not sufficient or possible, PN. </a:t>
            </a:r>
            <a:endParaRPr lang="en-US" sz="1400" b="1" dirty="0"/>
          </a:p>
        </p:txBody>
      </p:sp>
      <p:sp>
        <p:nvSpPr>
          <p:cNvPr id="14" name="Rectangle 5">
            <a:extLst>
              <a:ext uri="{FF2B5EF4-FFF2-40B4-BE49-F238E27FC236}">
                <a16:creationId xmlns:a16="http://schemas.microsoft.com/office/drawing/2014/main" id="{3965B564-21E2-F143-BF2F-EC4832FCD6F0}"/>
              </a:ext>
            </a:extLst>
          </p:cNvPr>
          <p:cNvSpPr>
            <a:spLocks noChangeArrowheads="1"/>
          </p:cNvSpPr>
          <p:nvPr/>
        </p:nvSpPr>
        <p:spPr bwMode="auto">
          <a:xfrm>
            <a:off x="1080000" y="2744924"/>
            <a:ext cx="8388000" cy="356954"/>
          </a:xfrm>
          <a:prstGeom prst="rect">
            <a:avLst/>
          </a:prstGeom>
          <a:solidFill>
            <a:srgbClr val="5186AA"/>
          </a:solidFill>
          <a:ln w="9525">
            <a:noFill/>
            <a:miter lim="800000"/>
            <a:headEnd/>
            <a:tailEnd/>
          </a:ln>
          <a:effectLst/>
        </p:spPr>
        <p:txBody>
          <a:bodyPr wrap="square" anchor="ctr">
            <a:prstTxWarp prst="textNoShape">
              <a:avLst/>
            </a:prstTxWarp>
            <a:noAutofit/>
          </a:bodyPr>
          <a:lstStyle/>
          <a:p>
            <a:r>
              <a:rPr lang="de-DE" sz="1700" dirty="0">
                <a:solidFill>
                  <a:schemeClr val="bg1"/>
                </a:solidFill>
                <a:latin typeface="+mn-lt"/>
              </a:rPr>
              <a:t>PN IN PATIENTS UNDERGOING CURATIVE ANTICANCER DRUG TREATMENT</a:t>
            </a:r>
          </a:p>
        </p:txBody>
      </p:sp>
      <p:sp>
        <p:nvSpPr>
          <p:cNvPr id="15" name="Rectangle 3">
            <a:extLst>
              <a:ext uri="{FF2B5EF4-FFF2-40B4-BE49-F238E27FC236}">
                <a16:creationId xmlns:a16="http://schemas.microsoft.com/office/drawing/2014/main" id="{7626F2BB-1D46-ED47-8BD7-4FA37BCA3042}"/>
              </a:ext>
            </a:extLst>
          </p:cNvPr>
          <p:cNvSpPr txBox="1">
            <a:spLocks noChangeArrowheads="1"/>
          </p:cNvSpPr>
          <p:nvPr/>
        </p:nvSpPr>
        <p:spPr bwMode="gray">
          <a:xfrm>
            <a:off x="1080000" y="4216217"/>
            <a:ext cx="8388000" cy="477746"/>
          </a:xfrm>
          <a:prstGeom prst="rect">
            <a:avLst/>
          </a:prstGeom>
          <a:solidFill>
            <a:srgbClr val="F2F2F2"/>
          </a:solidFill>
          <a:ln w="9525">
            <a:noFill/>
            <a:miter lim="800000"/>
            <a:headEnd/>
            <a:tailEnd/>
          </a:ln>
        </p:spPr>
        <p:txBody>
          <a:bodyPr vert="horz" wrap="square" lIns="0" tIns="0" rIns="0" bIns="0" numCol="1" anchor="ctr" anchorCtr="0" compatLnSpc="1">
            <a:prstTxWarp prst="textNoShape">
              <a:avLst/>
            </a:prstTxWarp>
          </a:bodyPr>
          <a:lstStyle/>
          <a:p>
            <a:pPr marL="108000" lvl="1" defTabSz="257175">
              <a:spcBef>
                <a:spcPts val="600"/>
              </a:spcBef>
              <a:spcAft>
                <a:spcPts val="400"/>
              </a:spcAft>
              <a:defRPr/>
            </a:pPr>
            <a:r>
              <a:rPr lang="en-US" sz="1400" dirty="0" err="1"/>
              <a:t>Strenght</a:t>
            </a:r>
            <a:r>
              <a:rPr lang="en-US" sz="1400" dirty="0"/>
              <a:t> of recommendation strong – Level of evidence very low – strong consensus</a:t>
            </a:r>
          </a:p>
        </p:txBody>
      </p:sp>
      <p:sp>
        <p:nvSpPr>
          <p:cNvPr id="16" name="Rectangle 5">
            <a:extLst>
              <a:ext uri="{FF2B5EF4-FFF2-40B4-BE49-F238E27FC236}">
                <a16:creationId xmlns:a16="http://schemas.microsoft.com/office/drawing/2014/main" id="{D84C5182-C865-6948-88CB-491705471E8B}"/>
              </a:ext>
            </a:extLst>
          </p:cNvPr>
          <p:cNvSpPr>
            <a:spLocks noChangeArrowheads="1"/>
          </p:cNvSpPr>
          <p:nvPr/>
        </p:nvSpPr>
        <p:spPr bwMode="auto">
          <a:xfrm>
            <a:off x="1080000" y="3861048"/>
            <a:ext cx="8388000" cy="356954"/>
          </a:xfrm>
          <a:prstGeom prst="rect">
            <a:avLst/>
          </a:prstGeom>
          <a:solidFill>
            <a:srgbClr val="5186AA"/>
          </a:solidFill>
          <a:ln w="9525">
            <a:noFill/>
            <a:miter lim="800000"/>
            <a:headEnd/>
            <a:tailEnd/>
          </a:ln>
          <a:effectLst/>
        </p:spPr>
        <p:txBody>
          <a:bodyPr wrap="square" anchor="ctr">
            <a:prstTxWarp prst="textNoShape">
              <a:avLst/>
            </a:prstTxWarp>
            <a:noAutofit/>
          </a:bodyPr>
          <a:lstStyle/>
          <a:p>
            <a:r>
              <a:rPr lang="de-DE" sz="1800" dirty="0">
                <a:solidFill>
                  <a:schemeClr val="bg1"/>
                </a:solidFill>
                <a:latin typeface="+mn-lt"/>
              </a:rPr>
              <a:t>GRADE OF RECOMMENDATION</a:t>
            </a:r>
          </a:p>
        </p:txBody>
      </p:sp>
    </p:spTree>
    <p:extLst>
      <p:ext uri="{BB962C8B-B14F-4D97-AF65-F5344CB8AC3E}">
        <p14:creationId xmlns:p14="http://schemas.microsoft.com/office/powerpoint/2010/main" val="369921406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ußzeilenplatzhalter 1"/>
          <p:cNvSpPr>
            <a:spLocks noGrp="1"/>
          </p:cNvSpPr>
          <p:nvPr>
            <p:ph type="ftr" sz="quarter" idx="11"/>
          </p:nvPr>
        </p:nvSpPr>
        <p:spPr/>
        <p:txBody>
          <a:bodyPr/>
          <a:lstStyle/>
          <a:p>
            <a:r>
              <a:rPr lang="de-DE"/>
              <a:t>B. Braun Melsungen AG </a:t>
            </a:r>
            <a:endParaRPr lang="de-DE" dirty="0"/>
          </a:p>
        </p:txBody>
      </p:sp>
      <p:sp>
        <p:nvSpPr>
          <p:cNvPr id="3" name="Foliennummernplatzhalter 2"/>
          <p:cNvSpPr>
            <a:spLocks noGrp="1"/>
          </p:cNvSpPr>
          <p:nvPr>
            <p:ph type="sldNum" sz="quarter" idx="12"/>
          </p:nvPr>
        </p:nvSpPr>
        <p:spPr/>
        <p:txBody>
          <a:bodyPr/>
          <a:lstStyle/>
          <a:p>
            <a:fld id="{8D981D2A-10EE-45CA-B672-13EC15929D94}" type="slidenum">
              <a:rPr lang="de-DE" smtClean="0"/>
              <a:pPr/>
              <a:t>36</a:t>
            </a:fld>
            <a:endParaRPr lang="de-DE" dirty="0"/>
          </a:p>
        </p:txBody>
      </p:sp>
      <p:sp>
        <p:nvSpPr>
          <p:cNvPr id="9" name="Rectangle 3">
            <a:extLst>
              <a:ext uri="{FF2B5EF4-FFF2-40B4-BE49-F238E27FC236}">
                <a16:creationId xmlns:a16="http://schemas.microsoft.com/office/drawing/2014/main" id="{55F0EACC-8CCC-8A49-8519-8475B33729D2}"/>
              </a:ext>
            </a:extLst>
          </p:cNvPr>
          <p:cNvSpPr txBox="1">
            <a:spLocks noChangeArrowheads="1"/>
          </p:cNvSpPr>
          <p:nvPr/>
        </p:nvSpPr>
        <p:spPr bwMode="gray">
          <a:xfrm>
            <a:off x="1080000" y="1088740"/>
            <a:ext cx="8388000" cy="576064"/>
          </a:xfrm>
          <a:prstGeom prst="rect">
            <a:avLst/>
          </a:prstGeom>
          <a:solidFill>
            <a:srgbClr val="F2F2F2"/>
          </a:solidFill>
          <a:ln w="9525">
            <a:noFill/>
            <a:miter lim="800000"/>
            <a:headEnd/>
            <a:tailEnd/>
          </a:ln>
        </p:spPr>
        <p:txBody>
          <a:bodyPr vert="horz" wrap="square" lIns="0" tIns="0" rIns="0" bIns="0" numCol="1" anchor="ctr" anchorCtr="0" compatLnSpc="1">
            <a:prstTxWarp prst="textNoShape">
              <a:avLst/>
            </a:prstTxWarp>
          </a:bodyPr>
          <a:lstStyle/>
          <a:p>
            <a:pPr marL="108000" lvl="1" defTabSz="257175">
              <a:spcBef>
                <a:spcPts val="600"/>
              </a:spcBef>
              <a:spcAft>
                <a:spcPts val="400"/>
              </a:spcAft>
              <a:defRPr/>
            </a:pPr>
            <a:r>
              <a:rPr lang="en-US" sz="1400" dirty="0"/>
              <a:t>During intensive chemotherapy and after stem cell transplantation we recommend maintaining physical activity and to ensure an adequate nutritional intake. This may require EN and/or PN. </a:t>
            </a:r>
            <a:endParaRPr lang="en-US" sz="1400" b="1" dirty="0"/>
          </a:p>
        </p:txBody>
      </p:sp>
      <p:sp>
        <p:nvSpPr>
          <p:cNvPr id="10" name="Rectangle 5">
            <a:extLst>
              <a:ext uri="{FF2B5EF4-FFF2-40B4-BE49-F238E27FC236}">
                <a16:creationId xmlns:a16="http://schemas.microsoft.com/office/drawing/2014/main" id="{B878E198-2E43-B646-A7CD-86CEE2FA934C}"/>
              </a:ext>
            </a:extLst>
          </p:cNvPr>
          <p:cNvSpPr>
            <a:spLocks noChangeArrowheads="1"/>
          </p:cNvSpPr>
          <p:nvPr/>
        </p:nvSpPr>
        <p:spPr bwMode="auto">
          <a:xfrm>
            <a:off x="1080000" y="720000"/>
            <a:ext cx="8388000" cy="356954"/>
          </a:xfrm>
          <a:prstGeom prst="rect">
            <a:avLst/>
          </a:prstGeom>
          <a:solidFill>
            <a:srgbClr val="5186AA"/>
          </a:solidFill>
          <a:ln w="9525">
            <a:noFill/>
            <a:miter lim="800000"/>
            <a:headEnd/>
            <a:tailEnd/>
          </a:ln>
          <a:effectLst/>
        </p:spPr>
        <p:txBody>
          <a:bodyPr wrap="square" anchor="ctr">
            <a:prstTxWarp prst="textNoShape">
              <a:avLst/>
            </a:prstTxWarp>
            <a:noAutofit/>
          </a:bodyPr>
          <a:lstStyle/>
          <a:p>
            <a:r>
              <a:rPr lang="de-DE" sz="1800" dirty="0">
                <a:solidFill>
                  <a:schemeClr val="bg1"/>
                </a:solidFill>
              </a:rPr>
              <a:t>NUTRITION IN HIGH-DOSE CHEMOTHERAPY</a:t>
            </a:r>
            <a:endParaRPr lang="de-DE" sz="1800" dirty="0">
              <a:solidFill>
                <a:schemeClr val="bg1"/>
              </a:solidFill>
              <a:latin typeface="+mn-lt"/>
            </a:endParaRPr>
          </a:p>
        </p:txBody>
      </p:sp>
      <p:sp>
        <p:nvSpPr>
          <p:cNvPr id="11" name="Rectangle 3">
            <a:extLst>
              <a:ext uri="{FF2B5EF4-FFF2-40B4-BE49-F238E27FC236}">
                <a16:creationId xmlns:a16="http://schemas.microsoft.com/office/drawing/2014/main" id="{633A0107-871D-6E47-A88E-A1776B85BA4A}"/>
              </a:ext>
            </a:extLst>
          </p:cNvPr>
          <p:cNvSpPr txBox="1">
            <a:spLocks noChangeArrowheads="1"/>
          </p:cNvSpPr>
          <p:nvPr/>
        </p:nvSpPr>
        <p:spPr bwMode="gray">
          <a:xfrm>
            <a:off x="1080000" y="2127985"/>
            <a:ext cx="8388000" cy="471792"/>
          </a:xfrm>
          <a:prstGeom prst="rect">
            <a:avLst/>
          </a:prstGeom>
          <a:solidFill>
            <a:srgbClr val="F2F2F2"/>
          </a:solidFill>
          <a:ln w="9525">
            <a:noFill/>
            <a:miter lim="800000"/>
            <a:headEnd/>
            <a:tailEnd/>
          </a:ln>
        </p:spPr>
        <p:txBody>
          <a:bodyPr vert="horz" wrap="square" lIns="0" tIns="0" rIns="0" bIns="0" numCol="1" anchor="ctr" anchorCtr="0" compatLnSpc="1">
            <a:prstTxWarp prst="textNoShape">
              <a:avLst/>
            </a:prstTxWarp>
          </a:bodyPr>
          <a:lstStyle/>
          <a:p>
            <a:pPr marL="108000" lvl="1" defTabSz="257175">
              <a:spcBef>
                <a:spcPts val="600"/>
              </a:spcBef>
              <a:spcAft>
                <a:spcPts val="400"/>
              </a:spcAft>
              <a:defRPr/>
            </a:pPr>
            <a:r>
              <a:rPr lang="en-US" sz="1400" dirty="0" err="1"/>
              <a:t>Strenght</a:t>
            </a:r>
            <a:r>
              <a:rPr lang="en-US" sz="1400" dirty="0"/>
              <a:t> of recommendation strong – Level of evidence very low – strong consensus</a:t>
            </a:r>
          </a:p>
        </p:txBody>
      </p:sp>
      <p:sp>
        <p:nvSpPr>
          <p:cNvPr id="12" name="Rectangle 5">
            <a:extLst>
              <a:ext uri="{FF2B5EF4-FFF2-40B4-BE49-F238E27FC236}">
                <a16:creationId xmlns:a16="http://schemas.microsoft.com/office/drawing/2014/main" id="{A8A535DC-8A55-3E40-A375-9784F04DF1E7}"/>
              </a:ext>
            </a:extLst>
          </p:cNvPr>
          <p:cNvSpPr>
            <a:spLocks noChangeArrowheads="1"/>
          </p:cNvSpPr>
          <p:nvPr/>
        </p:nvSpPr>
        <p:spPr bwMode="auto">
          <a:xfrm>
            <a:off x="1080000" y="1772816"/>
            <a:ext cx="8388000" cy="356954"/>
          </a:xfrm>
          <a:prstGeom prst="rect">
            <a:avLst/>
          </a:prstGeom>
          <a:solidFill>
            <a:srgbClr val="5186AA"/>
          </a:solidFill>
          <a:ln w="9525">
            <a:noFill/>
            <a:miter lim="800000"/>
            <a:headEnd/>
            <a:tailEnd/>
          </a:ln>
          <a:effectLst/>
        </p:spPr>
        <p:txBody>
          <a:bodyPr wrap="square" anchor="ctr">
            <a:prstTxWarp prst="textNoShape">
              <a:avLst/>
            </a:prstTxWarp>
            <a:noAutofit/>
          </a:bodyPr>
          <a:lstStyle/>
          <a:p>
            <a:r>
              <a:rPr lang="de-DE" sz="1800" dirty="0">
                <a:solidFill>
                  <a:schemeClr val="bg1"/>
                </a:solidFill>
                <a:latin typeface="+mn-lt"/>
              </a:rPr>
              <a:t>GRADE OF RECOMMENDATION</a:t>
            </a:r>
          </a:p>
        </p:txBody>
      </p:sp>
      <p:sp>
        <p:nvSpPr>
          <p:cNvPr id="13" name="Rectangle 3">
            <a:extLst>
              <a:ext uri="{FF2B5EF4-FFF2-40B4-BE49-F238E27FC236}">
                <a16:creationId xmlns:a16="http://schemas.microsoft.com/office/drawing/2014/main" id="{1BD2E44D-C853-0846-8458-206C7CD0FC1B}"/>
              </a:ext>
            </a:extLst>
          </p:cNvPr>
          <p:cNvSpPr txBox="1">
            <a:spLocks noChangeArrowheads="1"/>
          </p:cNvSpPr>
          <p:nvPr/>
        </p:nvSpPr>
        <p:spPr bwMode="gray">
          <a:xfrm>
            <a:off x="1080000" y="3063640"/>
            <a:ext cx="8388000" cy="758318"/>
          </a:xfrm>
          <a:prstGeom prst="rect">
            <a:avLst/>
          </a:prstGeom>
          <a:solidFill>
            <a:srgbClr val="F2F2F2"/>
          </a:solidFill>
          <a:ln w="9525">
            <a:noFill/>
            <a:miter lim="800000"/>
            <a:headEnd/>
            <a:tailEnd/>
          </a:ln>
        </p:spPr>
        <p:txBody>
          <a:bodyPr vert="horz" wrap="square" lIns="0" tIns="0" rIns="0" bIns="0" numCol="1" anchor="ctr" anchorCtr="0" compatLnSpc="1">
            <a:prstTxWarp prst="textNoShape">
              <a:avLst/>
            </a:prstTxWarp>
          </a:bodyPr>
          <a:lstStyle/>
          <a:p>
            <a:pPr marL="108000" lvl="1" defTabSz="257175">
              <a:spcBef>
                <a:spcPts val="600"/>
              </a:spcBef>
              <a:spcAft>
                <a:spcPts val="400"/>
              </a:spcAft>
              <a:defRPr/>
            </a:pPr>
            <a:r>
              <a:rPr lang="de-DE" sz="1400" dirty="0" err="1"/>
              <a:t>If</a:t>
            </a:r>
            <a:r>
              <a:rPr lang="de-DE" sz="1400" dirty="0"/>
              <a:t> oral nutrition is </a:t>
            </a:r>
            <a:r>
              <a:rPr lang="de-DE" sz="1400" dirty="0" err="1"/>
              <a:t>inadequate</a:t>
            </a:r>
            <a:r>
              <a:rPr lang="de-DE" sz="1400" dirty="0"/>
              <a:t> </a:t>
            </a:r>
            <a:r>
              <a:rPr lang="de-DE" sz="1400" dirty="0" err="1"/>
              <a:t>we</a:t>
            </a:r>
            <a:r>
              <a:rPr lang="de-DE" sz="1400" dirty="0"/>
              <a:t> </a:t>
            </a:r>
            <a:r>
              <a:rPr lang="de-DE" sz="1400" dirty="0" err="1"/>
              <a:t>suggest</a:t>
            </a:r>
            <a:r>
              <a:rPr lang="de-DE" sz="1400" dirty="0"/>
              <a:t> </a:t>
            </a:r>
            <a:r>
              <a:rPr lang="de-DE" sz="1400" dirty="0" err="1"/>
              <a:t>preferring</a:t>
            </a:r>
            <a:r>
              <a:rPr lang="de-DE" sz="1400" dirty="0"/>
              <a:t> EN to PN, </a:t>
            </a:r>
            <a:r>
              <a:rPr lang="de-DE" sz="1400" dirty="0" err="1"/>
              <a:t>unless</a:t>
            </a:r>
            <a:r>
              <a:rPr lang="de-DE" sz="1400" dirty="0"/>
              <a:t> </a:t>
            </a:r>
            <a:r>
              <a:rPr lang="de-DE" sz="1400" dirty="0" err="1"/>
              <a:t>there</a:t>
            </a:r>
            <a:r>
              <a:rPr lang="de-DE" sz="1400" dirty="0"/>
              <a:t> is </a:t>
            </a:r>
            <a:r>
              <a:rPr lang="de-DE" sz="1400" dirty="0" err="1"/>
              <a:t>severe</a:t>
            </a:r>
            <a:r>
              <a:rPr lang="de-DE" sz="1400" dirty="0"/>
              <a:t> </a:t>
            </a:r>
            <a:r>
              <a:rPr lang="de-DE" sz="1400" dirty="0" err="1"/>
              <a:t>mucositis</a:t>
            </a:r>
            <a:r>
              <a:rPr lang="de-DE" sz="1400" dirty="0"/>
              <a:t>, </a:t>
            </a:r>
            <a:r>
              <a:rPr lang="de-DE" sz="1400" dirty="0" err="1"/>
              <a:t>intractable</a:t>
            </a:r>
            <a:r>
              <a:rPr lang="de-DE" sz="1400" dirty="0"/>
              <a:t> </a:t>
            </a:r>
            <a:r>
              <a:rPr lang="de-DE" sz="1400" dirty="0" err="1"/>
              <a:t>vomiting</a:t>
            </a:r>
            <a:r>
              <a:rPr lang="de-DE" sz="1400" dirty="0"/>
              <a:t>, </a:t>
            </a:r>
            <a:r>
              <a:rPr lang="de-DE" sz="1400" dirty="0" err="1"/>
              <a:t>ileus</a:t>
            </a:r>
            <a:r>
              <a:rPr lang="de-DE" sz="1400" dirty="0"/>
              <a:t>, </a:t>
            </a:r>
            <a:r>
              <a:rPr lang="de-DE" sz="1400" dirty="0" err="1"/>
              <a:t>severe</a:t>
            </a:r>
            <a:r>
              <a:rPr lang="de-DE" sz="1400" dirty="0"/>
              <a:t> </a:t>
            </a:r>
            <a:r>
              <a:rPr lang="de-DE" sz="1400" dirty="0" err="1"/>
              <a:t>malabsorption</a:t>
            </a:r>
            <a:r>
              <a:rPr lang="de-DE" sz="1400" dirty="0"/>
              <a:t>, </a:t>
            </a:r>
            <a:r>
              <a:rPr lang="de-DE" sz="1400" dirty="0" err="1"/>
              <a:t>protracted</a:t>
            </a:r>
            <a:r>
              <a:rPr lang="de-DE" sz="1400" dirty="0"/>
              <a:t> </a:t>
            </a:r>
            <a:r>
              <a:rPr lang="de-DE" sz="1400" dirty="0" err="1"/>
              <a:t>diarrhea</a:t>
            </a:r>
            <a:r>
              <a:rPr lang="de-DE" sz="1400" dirty="0"/>
              <a:t> </a:t>
            </a:r>
            <a:r>
              <a:rPr lang="de-DE" sz="1400" dirty="0" err="1"/>
              <a:t>or</a:t>
            </a:r>
            <a:r>
              <a:rPr lang="de-DE" sz="1400" dirty="0"/>
              <a:t> </a:t>
            </a:r>
            <a:r>
              <a:rPr lang="de-DE" sz="1400" dirty="0" err="1"/>
              <a:t>symptomatic</a:t>
            </a:r>
            <a:r>
              <a:rPr lang="de-DE" sz="1400" dirty="0"/>
              <a:t> GI graft versus </a:t>
            </a:r>
            <a:br>
              <a:rPr lang="de-DE" sz="1400" dirty="0"/>
            </a:br>
            <a:r>
              <a:rPr lang="de-DE" sz="1400" dirty="0"/>
              <a:t>host </a:t>
            </a:r>
            <a:r>
              <a:rPr lang="de-DE" sz="1400" dirty="0" err="1"/>
              <a:t>disease</a:t>
            </a:r>
            <a:r>
              <a:rPr lang="de-DE" sz="1400" dirty="0"/>
              <a:t>. </a:t>
            </a:r>
            <a:endParaRPr lang="en-US" sz="1400" b="1" dirty="0"/>
          </a:p>
        </p:txBody>
      </p:sp>
      <p:sp>
        <p:nvSpPr>
          <p:cNvPr id="14" name="Rectangle 5">
            <a:extLst>
              <a:ext uri="{FF2B5EF4-FFF2-40B4-BE49-F238E27FC236}">
                <a16:creationId xmlns:a16="http://schemas.microsoft.com/office/drawing/2014/main" id="{3965B564-21E2-F143-BF2F-EC4832FCD6F0}"/>
              </a:ext>
            </a:extLst>
          </p:cNvPr>
          <p:cNvSpPr>
            <a:spLocks noChangeArrowheads="1"/>
          </p:cNvSpPr>
          <p:nvPr/>
        </p:nvSpPr>
        <p:spPr bwMode="auto">
          <a:xfrm>
            <a:off x="1080000" y="2708920"/>
            <a:ext cx="8388000" cy="356954"/>
          </a:xfrm>
          <a:prstGeom prst="rect">
            <a:avLst/>
          </a:prstGeom>
          <a:solidFill>
            <a:srgbClr val="5186AA"/>
          </a:solidFill>
          <a:ln w="9525">
            <a:noFill/>
            <a:miter lim="800000"/>
            <a:headEnd/>
            <a:tailEnd/>
          </a:ln>
          <a:effectLst/>
        </p:spPr>
        <p:txBody>
          <a:bodyPr wrap="square" anchor="ctr">
            <a:prstTxWarp prst="textNoShape">
              <a:avLst/>
            </a:prstTxWarp>
            <a:noAutofit/>
          </a:bodyPr>
          <a:lstStyle/>
          <a:p>
            <a:r>
              <a:rPr lang="de-DE" sz="1800" dirty="0">
                <a:solidFill>
                  <a:schemeClr val="bg1"/>
                </a:solidFill>
                <a:latin typeface="+mn-lt"/>
              </a:rPr>
              <a:t>PN IN PATIENTS </a:t>
            </a:r>
            <a:r>
              <a:rPr lang="de-DE" sz="1800" dirty="0">
                <a:solidFill>
                  <a:schemeClr val="bg1"/>
                </a:solidFill>
              </a:rPr>
              <a:t>IN HIGH-DOSE CHEMOTHERAPY</a:t>
            </a:r>
            <a:endParaRPr lang="de-DE" sz="1800" dirty="0">
              <a:solidFill>
                <a:schemeClr val="bg1"/>
              </a:solidFill>
              <a:latin typeface="+mn-lt"/>
            </a:endParaRPr>
          </a:p>
        </p:txBody>
      </p:sp>
      <p:sp>
        <p:nvSpPr>
          <p:cNvPr id="15" name="Rectangle 3">
            <a:extLst>
              <a:ext uri="{FF2B5EF4-FFF2-40B4-BE49-F238E27FC236}">
                <a16:creationId xmlns:a16="http://schemas.microsoft.com/office/drawing/2014/main" id="{7626F2BB-1D46-ED47-8BD7-4FA37BCA3042}"/>
              </a:ext>
            </a:extLst>
          </p:cNvPr>
          <p:cNvSpPr txBox="1">
            <a:spLocks noChangeArrowheads="1"/>
          </p:cNvSpPr>
          <p:nvPr/>
        </p:nvSpPr>
        <p:spPr bwMode="gray">
          <a:xfrm>
            <a:off x="1080000" y="4324229"/>
            <a:ext cx="8388000" cy="502426"/>
          </a:xfrm>
          <a:prstGeom prst="rect">
            <a:avLst/>
          </a:prstGeom>
          <a:solidFill>
            <a:srgbClr val="F2F2F2"/>
          </a:solidFill>
          <a:ln w="9525">
            <a:noFill/>
            <a:miter lim="800000"/>
            <a:headEnd/>
            <a:tailEnd/>
          </a:ln>
        </p:spPr>
        <p:txBody>
          <a:bodyPr vert="horz" wrap="square" lIns="0" tIns="0" rIns="0" bIns="0" numCol="1" anchor="ctr" anchorCtr="0" compatLnSpc="1">
            <a:prstTxWarp prst="textNoShape">
              <a:avLst/>
            </a:prstTxWarp>
          </a:bodyPr>
          <a:lstStyle/>
          <a:p>
            <a:pPr marL="108000" lvl="1" defTabSz="257175">
              <a:spcBef>
                <a:spcPts val="600"/>
              </a:spcBef>
              <a:spcAft>
                <a:spcPts val="400"/>
              </a:spcAft>
              <a:defRPr/>
            </a:pPr>
            <a:r>
              <a:rPr lang="en-US" sz="1400" dirty="0" err="1"/>
              <a:t>Strenght</a:t>
            </a:r>
            <a:r>
              <a:rPr lang="en-US" sz="1400" dirty="0"/>
              <a:t> of recommendation weak – Level of evidence low – strong consensus</a:t>
            </a:r>
          </a:p>
        </p:txBody>
      </p:sp>
      <p:sp>
        <p:nvSpPr>
          <p:cNvPr id="16" name="Rectangle 5">
            <a:extLst>
              <a:ext uri="{FF2B5EF4-FFF2-40B4-BE49-F238E27FC236}">
                <a16:creationId xmlns:a16="http://schemas.microsoft.com/office/drawing/2014/main" id="{D84C5182-C865-6948-88CB-491705471E8B}"/>
              </a:ext>
            </a:extLst>
          </p:cNvPr>
          <p:cNvSpPr>
            <a:spLocks noChangeArrowheads="1"/>
          </p:cNvSpPr>
          <p:nvPr/>
        </p:nvSpPr>
        <p:spPr bwMode="auto">
          <a:xfrm>
            <a:off x="1080000" y="3969060"/>
            <a:ext cx="8388000" cy="356954"/>
          </a:xfrm>
          <a:prstGeom prst="rect">
            <a:avLst/>
          </a:prstGeom>
          <a:solidFill>
            <a:srgbClr val="5186AA"/>
          </a:solidFill>
          <a:ln w="9525">
            <a:noFill/>
            <a:miter lim="800000"/>
            <a:headEnd/>
            <a:tailEnd/>
          </a:ln>
          <a:effectLst/>
        </p:spPr>
        <p:txBody>
          <a:bodyPr wrap="square" anchor="ctr">
            <a:prstTxWarp prst="textNoShape">
              <a:avLst/>
            </a:prstTxWarp>
            <a:noAutofit/>
          </a:bodyPr>
          <a:lstStyle/>
          <a:p>
            <a:r>
              <a:rPr lang="de-DE" sz="1800" dirty="0">
                <a:solidFill>
                  <a:schemeClr val="bg1"/>
                </a:solidFill>
                <a:latin typeface="+mn-lt"/>
              </a:rPr>
              <a:t>GRADE OF RECOMMENDATION</a:t>
            </a:r>
          </a:p>
        </p:txBody>
      </p:sp>
    </p:spTree>
    <p:extLst>
      <p:ext uri="{BB962C8B-B14F-4D97-AF65-F5344CB8AC3E}">
        <p14:creationId xmlns:p14="http://schemas.microsoft.com/office/powerpoint/2010/main" val="210086937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ußzeilenplatzhalter 1"/>
          <p:cNvSpPr>
            <a:spLocks noGrp="1"/>
          </p:cNvSpPr>
          <p:nvPr>
            <p:ph type="ftr" sz="quarter" idx="11"/>
          </p:nvPr>
        </p:nvSpPr>
        <p:spPr/>
        <p:txBody>
          <a:bodyPr/>
          <a:lstStyle/>
          <a:p>
            <a:r>
              <a:rPr lang="de-DE"/>
              <a:t>B. Braun Melsungen AG </a:t>
            </a:r>
            <a:endParaRPr lang="de-DE" dirty="0"/>
          </a:p>
        </p:txBody>
      </p:sp>
      <p:sp>
        <p:nvSpPr>
          <p:cNvPr id="3" name="Foliennummernplatzhalter 2"/>
          <p:cNvSpPr>
            <a:spLocks noGrp="1"/>
          </p:cNvSpPr>
          <p:nvPr>
            <p:ph type="sldNum" sz="quarter" idx="12"/>
          </p:nvPr>
        </p:nvSpPr>
        <p:spPr/>
        <p:txBody>
          <a:bodyPr/>
          <a:lstStyle/>
          <a:p>
            <a:fld id="{8D981D2A-10EE-45CA-B672-13EC15929D94}" type="slidenum">
              <a:rPr lang="de-DE" smtClean="0"/>
              <a:pPr/>
              <a:t>37</a:t>
            </a:fld>
            <a:endParaRPr lang="de-DE" dirty="0"/>
          </a:p>
        </p:txBody>
      </p:sp>
      <p:pic>
        <p:nvPicPr>
          <p:cNvPr id="4" name="Grafik 3"/>
          <p:cNvPicPr>
            <a:picLocks noChangeAspect="1"/>
          </p:cNvPicPr>
          <p:nvPr/>
        </p:nvPicPr>
        <p:blipFill>
          <a:blip r:embed="rId3">
            <a:extLst>
              <a:ext uri="{28A0092B-C50C-407E-A947-70E740481C1C}">
                <a14:useLocalDpi xmlns:a14="http://schemas.microsoft.com/office/drawing/2010/main" val="0"/>
              </a:ext>
            </a:extLst>
          </a:blip>
          <a:srcRect/>
          <a:stretch/>
        </p:blipFill>
        <p:spPr>
          <a:xfrm>
            <a:off x="942904" y="149156"/>
            <a:ext cx="10415105" cy="5936610"/>
          </a:xfrm>
          <a:prstGeom prst="rect">
            <a:avLst/>
          </a:prstGeom>
        </p:spPr>
      </p:pic>
      <p:sp>
        <p:nvSpPr>
          <p:cNvPr id="5" name="Rechteck 4"/>
          <p:cNvSpPr/>
          <p:nvPr/>
        </p:nvSpPr>
        <p:spPr>
          <a:xfrm>
            <a:off x="947128" y="6089246"/>
            <a:ext cx="6096000" cy="276999"/>
          </a:xfrm>
          <a:prstGeom prst="rect">
            <a:avLst/>
          </a:prstGeom>
        </p:spPr>
        <p:txBody>
          <a:bodyPr>
            <a:spAutoFit/>
          </a:bodyPr>
          <a:lstStyle/>
          <a:p>
            <a:r>
              <a:rPr lang="en-US" sz="1200" dirty="0"/>
              <a:t>Interventions relevant to medical oncology patients.</a:t>
            </a:r>
          </a:p>
        </p:txBody>
      </p:sp>
    </p:spTree>
    <p:extLst>
      <p:ext uri="{BB962C8B-B14F-4D97-AF65-F5344CB8AC3E}">
        <p14:creationId xmlns:p14="http://schemas.microsoft.com/office/powerpoint/2010/main" val="136403875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ußzeilenplatzhalter 2"/>
          <p:cNvSpPr>
            <a:spLocks noGrp="1"/>
          </p:cNvSpPr>
          <p:nvPr>
            <p:ph type="ftr" sz="quarter" idx="11"/>
          </p:nvPr>
        </p:nvSpPr>
        <p:spPr/>
        <p:txBody>
          <a:bodyPr/>
          <a:lstStyle/>
          <a:p>
            <a:r>
              <a:rPr lang="de-DE"/>
              <a:t>B. Braun Melsungen AG </a:t>
            </a:r>
            <a:endParaRPr lang="de-DE" dirty="0"/>
          </a:p>
        </p:txBody>
      </p:sp>
      <p:sp>
        <p:nvSpPr>
          <p:cNvPr id="4" name="Foliennummernplatzhalter 3"/>
          <p:cNvSpPr>
            <a:spLocks noGrp="1"/>
          </p:cNvSpPr>
          <p:nvPr>
            <p:ph type="sldNum" sz="quarter" idx="12"/>
          </p:nvPr>
        </p:nvSpPr>
        <p:spPr/>
        <p:txBody>
          <a:bodyPr/>
          <a:lstStyle/>
          <a:p>
            <a:fld id="{8D981D2A-10EE-45CA-B672-13EC15929D94}" type="slidenum">
              <a:rPr lang="de-DE" smtClean="0"/>
              <a:pPr/>
              <a:t>38</a:t>
            </a:fld>
            <a:endParaRPr lang="de-DE" dirty="0"/>
          </a:p>
        </p:txBody>
      </p:sp>
      <p:sp>
        <p:nvSpPr>
          <p:cNvPr id="15" name="Titel 14"/>
          <p:cNvSpPr>
            <a:spLocks noGrp="1"/>
          </p:cNvSpPr>
          <p:nvPr>
            <p:ph type="title"/>
          </p:nvPr>
        </p:nvSpPr>
        <p:spPr/>
        <p:txBody>
          <a:bodyPr/>
          <a:lstStyle/>
          <a:p>
            <a:r>
              <a:rPr lang="de-DE" dirty="0"/>
              <a:t>Key </a:t>
            </a:r>
            <a:r>
              <a:rPr lang="de-DE" dirty="0" err="1"/>
              <a:t>points</a:t>
            </a:r>
            <a:r>
              <a:rPr lang="de-DE" dirty="0"/>
              <a:t> </a:t>
            </a:r>
            <a:r>
              <a:rPr lang="de-DE" dirty="0" err="1"/>
              <a:t>should</a:t>
            </a:r>
            <a:r>
              <a:rPr lang="de-DE" dirty="0"/>
              <a:t> </a:t>
            </a:r>
            <a:r>
              <a:rPr lang="de-DE" dirty="0" err="1"/>
              <a:t>be</a:t>
            </a:r>
            <a:r>
              <a:rPr lang="de-DE" dirty="0"/>
              <a:t> </a:t>
            </a:r>
            <a:r>
              <a:rPr lang="de-DE" dirty="0" err="1"/>
              <a:t>aiming</a:t>
            </a:r>
            <a:r>
              <a:rPr lang="de-DE" dirty="0"/>
              <a:t> </a:t>
            </a:r>
            <a:r>
              <a:rPr lang="de-DE" dirty="0" err="1"/>
              <a:t>for</a:t>
            </a:r>
            <a:endParaRPr lang="de-DE" dirty="0"/>
          </a:p>
        </p:txBody>
      </p:sp>
      <p:sp>
        <p:nvSpPr>
          <p:cNvPr id="10" name="Rectangle 5"/>
          <p:cNvSpPr>
            <a:spLocks noChangeArrowheads="1"/>
          </p:cNvSpPr>
          <p:nvPr/>
        </p:nvSpPr>
        <p:spPr bwMode="auto">
          <a:xfrm>
            <a:off x="1848460" y="2024844"/>
            <a:ext cx="8388000" cy="723933"/>
          </a:xfrm>
          <a:prstGeom prst="rect">
            <a:avLst/>
          </a:prstGeom>
          <a:solidFill>
            <a:srgbClr val="F2F2F2"/>
          </a:solidFill>
          <a:ln w="9525">
            <a:noFill/>
            <a:miter lim="800000"/>
            <a:headEnd/>
            <a:tailEnd/>
          </a:ln>
          <a:effectLst/>
        </p:spPr>
        <p:txBody>
          <a:bodyPr wrap="square" lIns="360000" anchor="ctr">
            <a:prstTxWarp prst="textNoShape">
              <a:avLst/>
            </a:prstTxWarp>
            <a:noAutofit/>
          </a:bodyPr>
          <a:lstStyle/>
          <a:p>
            <a:r>
              <a:rPr lang="en-US" sz="1800" dirty="0"/>
              <a:t>EN &amp; PN possible in patients undergoing curative anticancer drug treatment</a:t>
            </a:r>
          </a:p>
        </p:txBody>
      </p:sp>
      <p:sp>
        <p:nvSpPr>
          <p:cNvPr id="12" name="Rectangle 5"/>
          <p:cNvSpPr>
            <a:spLocks noChangeArrowheads="1"/>
          </p:cNvSpPr>
          <p:nvPr/>
        </p:nvSpPr>
        <p:spPr bwMode="auto">
          <a:xfrm>
            <a:off x="1848460" y="2888940"/>
            <a:ext cx="8388000" cy="723933"/>
          </a:xfrm>
          <a:prstGeom prst="rect">
            <a:avLst/>
          </a:prstGeom>
          <a:solidFill>
            <a:srgbClr val="F2F2F2"/>
          </a:solidFill>
          <a:ln w="9525">
            <a:noFill/>
            <a:miter lim="800000"/>
            <a:headEnd/>
            <a:tailEnd/>
          </a:ln>
          <a:effectLst/>
        </p:spPr>
        <p:txBody>
          <a:bodyPr wrap="square" lIns="360000" anchor="ctr">
            <a:prstTxWarp prst="textNoShape">
              <a:avLst/>
            </a:prstTxWarp>
            <a:noAutofit/>
          </a:bodyPr>
          <a:lstStyle/>
          <a:p>
            <a:r>
              <a:rPr lang="en-US" sz="1800" dirty="0"/>
              <a:t>EN &amp; PN possible in High Dose Chemotherapy patients</a:t>
            </a:r>
            <a:endParaRPr lang="de-DE" sz="1800" noProof="1"/>
          </a:p>
        </p:txBody>
      </p:sp>
      <p:sp>
        <p:nvSpPr>
          <p:cNvPr id="2" name="Rechteck 1"/>
          <p:cNvSpPr/>
          <p:nvPr/>
        </p:nvSpPr>
        <p:spPr bwMode="gray">
          <a:xfrm>
            <a:off x="1080000" y="2024844"/>
            <a:ext cx="655408" cy="723933"/>
          </a:xfrm>
          <a:prstGeom prst="rect">
            <a:avLst/>
          </a:prstGeom>
          <a:solidFill>
            <a:srgbClr val="5186AA"/>
          </a:solidFill>
          <a:ln w="254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2400" dirty="0">
                <a:solidFill>
                  <a:schemeClr val="bg1"/>
                </a:solidFill>
                <a:latin typeface="Arial" panose="020B0604020202020204" pitchFamily="34" charset="0"/>
                <a:cs typeface="Arial" panose="020B0604020202020204" pitchFamily="34" charset="0"/>
              </a:rPr>
              <a:t>1</a:t>
            </a:r>
          </a:p>
        </p:txBody>
      </p:sp>
      <p:sp>
        <p:nvSpPr>
          <p:cNvPr id="18" name="Rechteck 17"/>
          <p:cNvSpPr/>
          <p:nvPr/>
        </p:nvSpPr>
        <p:spPr bwMode="gray">
          <a:xfrm>
            <a:off x="1080000" y="2888940"/>
            <a:ext cx="655408" cy="723933"/>
          </a:xfrm>
          <a:prstGeom prst="rect">
            <a:avLst/>
          </a:prstGeom>
          <a:solidFill>
            <a:srgbClr val="5186AA"/>
          </a:solidFill>
          <a:ln w="254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2400" dirty="0">
                <a:solidFill>
                  <a:schemeClr val="bg1"/>
                </a:solidFill>
                <a:latin typeface="Arial" panose="020B0604020202020204" pitchFamily="34" charset="0"/>
                <a:cs typeface="Arial" panose="020B0604020202020204" pitchFamily="34" charset="0"/>
              </a:rPr>
              <a:t>2</a:t>
            </a:r>
          </a:p>
        </p:txBody>
      </p:sp>
    </p:spTree>
    <p:extLst>
      <p:ext uri="{BB962C8B-B14F-4D97-AF65-F5344CB8AC3E}">
        <p14:creationId xmlns:p14="http://schemas.microsoft.com/office/powerpoint/2010/main" val="422864282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Bild 9" descr="Pfieffewiesen_facilities_03.jpg"/>
          <p:cNvPicPr>
            <a:picLocks noChangeAspect="1"/>
          </p:cNvPicPr>
          <p:nvPr/>
        </p:nvPicPr>
        <p:blipFill rotWithShape="1">
          <a:blip r:embed="rId4" cstate="screen">
            <a:alphaModFix/>
            <a:extLst>
              <a:ext uri="{28A0092B-C50C-407E-A947-70E740481C1C}">
                <a14:useLocalDpi xmlns:a14="http://schemas.microsoft.com/office/drawing/2010/main"/>
              </a:ext>
            </a:extLst>
          </a:blip>
          <a:srcRect t="13674" b="13760"/>
          <a:stretch/>
        </p:blipFill>
        <p:spPr>
          <a:xfrm>
            <a:off x="-3260" y="1092741"/>
            <a:ext cx="12195259" cy="5765259"/>
          </a:xfrm>
          <a:prstGeom prst="rect">
            <a:avLst/>
          </a:prstGeom>
        </p:spPr>
      </p:pic>
      <p:sp>
        <p:nvSpPr>
          <p:cNvPr id="10" name="Rechteck 7"/>
          <p:cNvSpPr/>
          <p:nvPr/>
        </p:nvSpPr>
        <p:spPr>
          <a:xfrm>
            <a:off x="1993381" y="5228015"/>
            <a:ext cx="10198619" cy="1629986"/>
          </a:xfrm>
          <a:prstGeom prst="rect">
            <a:avLst/>
          </a:prstGeom>
          <a:solidFill>
            <a:srgbClr val="FFFFFF">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2" name="Title 1"/>
          <p:cNvSpPr>
            <a:spLocks noGrp="1"/>
          </p:cNvSpPr>
          <p:nvPr>
            <p:ph type="ctrTitle"/>
          </p:nvPr>
        </p:nvSpPr>
        <p:spPr>
          <a:xfrm>
            <a:off x="2208580" y="5336769"/>
            <a:ext cx="9646958" cy="449896"/>
          </a:xfrm>
        </p:spPr>
        <p:txBody>
          <a:bodyPr>
            <a:noAutofit/>
          </a:bodyPr>
          <a:lstStyle/>
          <a:p>
            <a:r>
              <a:rPr lang="de-DE" dirty="0"/>
              <a:t>THANK YOU</a:t>
            </a:r>
          </a:p>
        </p:txBody>
      </p:sp>
      <p:sp>
        <p:nvSpPr>
          <p:cNvPr id="16" name="Untertitel 15"/>
          <p:cNvSpPr>
            <a:spLocks noGrp="1"/>
          </p:cNvSpPr>
          <p:nvPr>
            <p:ph type="subTitle" idx="1"/>
          </p:nvPr>
        </p:nvSpPr>
        <p:spPr>
          <a:xfrm>
            <a:off x="2208580" y="5768718"/>
            <a:ext cx="9646958" cy="431900"/>
          </a:xfrm>
        </p:spPr>
        <p:txBody>
          <a:bodyPr/>
          <a:lstStyle/>
          <a:p>
            <a:r>
              <a:rPr lang="de-DE" sz="2800" dirty="0"/>
              <a:t>FOR YOUR TIME</a:t>
            </a:r>
          </a:p>
        </p:txBody>
      </p:sp>
      <p:sp>
        <p:nvSpPr>
          <p:cNvPr id="12" name="Rechteck 11"/>
          <p:cNvSpPr/>
          <p:nvPr/>
        </p:nvSpPr>
        <p:spPr bwMode="gray">
          <a:xfrm>
            <a:off x="0" y="1089282"/>
            <a:ext cx="1993381" cy="4139042"/>
          </a:xfrm>
          <a:prstGeom prst="rect">
            <a:avLst/>
          </a:prstGeom>
          <a:solidFill>
            <a:srgbClr val="00B4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Tree>
    <p:custDataLst>
      <p:tags r:id="rId1"/>
    </p:custDataLst>
    <p:extLst>
      <p:ext uri="{BB962C8B-B14F-4D97-AF65-F5344CB8AC3E}">
        <p14:creationId xmlns:p14="http://schemas.microsoft.com/office/powerpoint/2010/main" val="244385904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ußzeilenplatzhalter 1"/>
          <p:cNvSpPr>
            <a:spLocks noGrp="1"/>
          </p:cNvSpPr>
          <p:nvPr>
            <p:ph type="ftr" sz="quarter" idx="11"/>
          </p:nvPr>
        </p:nvSpPr>
        <p:spPr/>
        <p:txBody>
          <a:bodyPr/>
          <a:lstStyle/>
          <a:p>
            <a:r>
              <a:rPr lang="de-DE"/>
              <a:t>B. Braun Melsungen AG </a:t>
            </a:r>
            <a:endParaRPr lang="de-DE" dirty="0"/>
          </a:p>
        </p:txBody>
      </p:sp>
      <p:sp>
        <p:nvSpPr>
          <p:cNvPr id="3" name="Foliennummernplatzhalter 2"/>
          <p:cNvSpPr>
            <a:spLocks noGrp="1"/>
          </p:cNvSpPr>
          <p:nvPr>
            <p:ph type="sldNum" sz="quarter" idx="12"/>
          </p:nvPr>
        </p:nvSpPr>
        <p:spPr/>
        <p:txBody>
          <a:bodyPr/>
          <a:lstStyle/>
          <a:p>
            <a:fld id="{8D981D2A-10EE-45CA-B672-13EC15929D94}" type="slidenum">
              <a:rPr lang="de-DE" smtClean="0"/>
              <a:pPr/>
              <a:t>4</a:t>
            </a:fld>
            <a:endParaRPr lang="de-DE" dirty="0"/>
          </a:p>
        </p:txBody>
      </p:sp>
      <p:sp>
        <p:nvSpPr>
          <p:cNvPr id="5" name="Textfeld 4">
            <a:extLst>
              <a:ext uri="{FF2B5EF4-FFF2-40B4-BE49-F238E27FC236}">
                <a16:creationId xmlns:a16="http://schemas.microsoft.com/office/drawing/2014/main" id="{DF1A806B-269C-7A4A-908C-4A0F2080A279}"/>
              </a:ext>
            </a:extLst>
          </p:cNvPr>
          <p:cNvSpPr txBox="1"/>
          <p:nvPr/>
        </p:nvSpPr>
        <p:spPr>
          <a:xfrm>
            <a:off x="1054326" y="950495"/>
            <a:ext cx="0" cy="0"/>
          </a:xfrm>
          <a:prstGeom prst="rect">
            <a:avLst/>
          </a:prstGeom>
          <a:noFill/>
        </p:spPr>
        <p:txBody>
          <a:bodyPr wrap="none" lIns="0" tIns="0" rIns="0" bIns="0" rtlCol="0">
            <a:noAutofit/>
          </a:bodyPr>
          <a:lstStyle/>
          <a:p>
            <a:endParaRPr lang="de-DE" sz="1600" dirty="0">
              <a:latin typeface="Arial" panose="020B0604020202020204" pitchFamily="34" charset="0"/>
              <a:cs typeface="Arial" panose="020B0604020202020204" pitchFamily="34" charset="0"/>
            </a:endParaRPr>
          </a:p>
        </p:txBody>
      </p:sp>
      <p:sp>
        <p:nvSpPr>
          <p:cNvPr id="27" name="Textfeld 26">
            <a:extLst>
              <a:ext uri="{FF2B5EF4-FFF2-40B4-BE49-F238E27FC236}">
                <a16:creationId xmlns:a16="http://schemas.microsoft.com/office/drawing/2014/main" id="{09A206EA-47B2-8845-A97B-FC509ED14E1B}"/>
              </a:ext>
            </a:extLst>
          </p:cNvPr>
          <p:cNvSpPr txBox="1"/>
          <p:nvPr/>
        </p:nvSpPr>
        <p:spPr>
          <a:xfrm>
            <a:off x="1054326" y="4917989"/>
            <a:ext cx="0" cy="0"/>
          </a:xfrm>
          <a:prstGeom prst="rect">
            <a:avLst/>
          </a:prstGeom>
          <a:noFill/>
        </p:spPr>
        <p:txBody>
          <a:bodyPr wrap="none" lIns="0" tIns="0" rIns="0" bIns="0" rtlCol="0">
            <a:noAutofit/>
          </a:bodyPr>
          <a:lstStyle/>
          <a:p>
            <a:endParaRPr lang="de-DE" sz="1600" dirty="0">
              <a:latin typeface="Arial" panose="020B0604020202020204" pitchFamily="34" charset="0"/>
              <a:cs typeface="Arial" panose="020B0604020202020204" pitchFamily="34" charset="0"/>
            </a:endParaRPr>
          </a:p>
        </p:txBody>
      </p:sp>
      <p:sp>
        <p:nvSpPr>
          <p:cNvPr id="11" name="Rectangle 3">
            <a:extLst>
              <a:ext uri="{FF2B5EF4-FFF2-40B4-BE49-F238E27FC236}">
                <a16:creationId xmlns:a16="http://schemas.microsoft.com/office/drawing/2014/main" id="{4965155E-7EEC-7748-ACF7-47CA3BE5932C}"/>
              </a:ext>
            </a:extLst>
          </p:cNvPr>
          <p:cNvSpPr txBox="1">
            <a:spLocks noChangeArrowheads="1"/>
          </p:cNvSpPr>
          <p:nvPr/>
        </p:nvSpPr>
        <p:spPr bwMode="gray">
          <a:xfrm>
            <a:off x="1054326" y="1050269"/>
            <a:ext cx="8388000" cy="1010579"/>
          </a:xfrm>
          <a:prstGeom prst="rect">
            <a:avLst/>
          </a:prstGeom>
          <a:solidFill>
            <a:srgbClr val="F2F2F2"/>
          </a:solidFill>
          <a:ln w="9525">
            <a:noFill/>
            <a:miter lim="800000"/>
            <a:headEnd/>
            <a:tailEnd/>
          </a:ln>
        </p:spPr>
        <p:txBody>
          <a:bodyPr vert="horz" wrap="square" lIns="108000" tIns="0" rIns="0" bIns="0" numCol="1" anchor="ctr" anchorCtr="0" compatLnSpc="1">
            <a:prstTxWarp prst="textNoShape">
              <a:avLst/>
            </a:prstTxWarp>
          </a:bodyPr>
          <a:lstStyle/>
          <a:p>
            <a:r>
              <a:rPr lang="en-US" sz="1400" dirty="0"/>
              <a:t>To detect nutritional disturbances at an early stage, we recommend to regularly evaluate nutritional intake, weight change, and body mass index (BMI), beginning with cancer diagnosis and repeated depending on the stability of the clinical situation.</a:t>
            </a:r>
          </a:p>
        </p:txBody>
      </p:sp>
      <p:sp>
        <p:nvSpPr>
          <p:cNvPr id="12" name="Rectangle 5">
            <a:extLst>
              <a:ext uri="{FF2B5EF4-FFF2-40B4-BE49-F238E27FC236}">
                <a16:creationId xmlns:a16="http://schemas.microsoft.com/office/drawing/2014/main" id="{F1F95915-C7BC-A044-8B2C-4E665EB30F65}"/>
              </a:ext>
            </a:extLst>
          </p:cNvPr>
          <p:cNvSpPr>
            <a:spLocks noChangeArrowheads="1"/>
          </p:cNvSpPr>
          <p:nvPr/>
        </p:nvSpPr>
        <p:spPr bwMode="auto">
          <a:xfrm>
            <a:off x="1080000" y="720000"/>
            <a:ext cx="8388000" cy="360000"/>
          </a:xfrm>
          <a:prstGeom prst="rect">
            <a:avLst/>
          </a:prstGeom>
          <a:solidFill>
            <a:srgbClr val="5186AA"/>
          </a:solidFill>
          <a:ln w="9525">
            <a:noFill/>
            <a:miter lim="800000"/>
            <a:headEnd/>
            <a:tailEnd/>
          </a:ln>
          <a:effectLst/>
        </p:spPr>
        <p:txBody>
          <a:bodyPr wrap="square" anchor="ctr">
            <a:prstTxWarp prst="textNoShape">
              <a:avLst/>
            </a:prstTxWarp>
            <a:noAutofit/>
          </a:bodyPr>
          <a:lstStyle/>
          <a:p>
            <a:r>
              <a:rPr lang="en-US" sz="1800" dirty="0">
                <a:solidFill>
                  <a:schemeClr val="bg1"/>
                </a:solidFill>
              </a:rPr>
              <a:t>SCREENING AND ASSESSMENT</a:t>
            </a:r>
            <a:endParaRPr lang="de-DE" sz="1800" dirty="0">
              <a:solidFill>
                <a:schemeClr val="bg1"/>
              </a:solidFill>
            </a:endParaRPr>
          </a:p>
        </p:txBody>
      </p:sp>
      <p:sp>
        <p:nvSpPr>
          <p:cNvPr id="13" name="Rectangle 3">
            <a:extLst>
              <a:ext uri="{FF2B5EF4-FFF2-40B4-BE49-F238E27FC236}">
                <a16:creationId xmlns:a16="http://schemas.microsoft.com/office/drawing/2014/main" id="{EBE1A8B3-DCA1-E342-99A5-3C573E5BDF0E}"/>
              </a:ext>
            </a:extLst>
          </p:cNvPr>
          <p:cNvSpPr txBox="1">
            <a:spLocks noChangeArrowheads="1"/>
          </p:cNvSpPr>
          <p:nvPr/>
        </p:nvSpPr>
        <p:spPr bwMode="gray">
          <a:xfrm>
            <a:off x="1054326" y="2560033"/>
            <a:ext cx="8388000" cy="578298"/>
          </a:xfrm>
          <a:prstGeom prst="rect">
            <a:avLst/>
          </a:prstGeom>
          <a:solidFill>
            <a:srgbClr val="F2F2F2"/>
          </a:solidFill>
          <a:ln w="9525">
            <a:noFill/>
            <a:miter lim="800000"/>
            <a:headEnd/>
            <a:tailEnd/>
          </a:ln>
        </p:spPr>
        <p:txBody>
          <a:bodyPr vert="horz" wrap="square" lIns="0" tIns="0" rIns="0" bIns="0" numCol="1" anchor="ctr" anchorCtr="0" compatLnSpc="1">
            <a:prstTxWarp prst="textNoShape">
              <a:avLst/>
            </a:prstTxWarp>
          </a:bodyPr>
          <a:lstStyle/>
          <a:p>
            <a:pPr marL="108000" lvl="1" defTabSz="257175">
              <a:spcBef>
                <a:spcPts val="600"/>
              </a:spcBef>
              <a:spcAft>
                <a:spcPts val="400"/>
              </a:spcAft>
              <a:defRPr/>
            </a:pPr>
            <a:r>
              <a:rPr lang="en-US" sz="1400" dirty="0"/>
              <a:t>Strength of recommendation strong - Level of evidence very low – strong consensus</a:t>
            </a:r>
          </a:p>
        </p:txBody>
      </p:sp>
      <p:sp>
        <p:nvSpPr>
          <p:cNvPr id="14" name="Rectangle 5">
            <a:extLst>
              <a:ext uri="{FF2B5EF4-FFF2-40B4-BE49-F238E27FC236}">
                <a16:creationId xmlns:a16="http://schemas.microsoft.com/office/drawing/2014/main" id="{E8D14572-7E20-D549-8465-6D846CA0B0AA}"/>
              </a:ext>
            </a:extLst>
          </p:cNvPr>
          <p:cNvSpPr>
            <a:spLocks noChangeArrowheads="1"/>
          </p:cNvSpPr>
          <p:nvPr/>
        </p:nvSpPr>
        <p:spPr bwMode="auto">
          <a:xfrm>
            <a:off x="1054326" y="2204864"/>
            <a:ext cx="8388000" cy="356954"/>
          </a:xfrm>
          <a:prstGeom prst="rect">
            <a:avLst/>
          </a:prstGeom>
          <a:solidFill>
            <a:srgbClr val="5186AA"/>
          </a:solidFill>
          <a:ln w="9525">
            <a:noFill/>
            <a:miter lim="800000"/>
            <a:headEnd/>
            <a:tailEnd/>
          </a:ln>
          <a:effectLst/>
        </p:spPr>
        <p:txBody>
          <a:bodyPr wrap="square" anchor="ctr">
            <a:prstTxWarp prst="textNoShape">
              <a:avLst/>
            </a:prstTxWarp>
            <a:noAutofit/>
          </a:bodyPr>
          <a:lstStyle/>
          <a:p>
            <a:r>
              <a:rPr lang="de-DE" sz="1800" dirty="0">
                <a:solidFill>
                  <a:schemeClr val="bg1"/>
                </a:solidFill>
                <a:latin typeface="+mn-lt"/>
              </a:rPr>
              <a:t>GRADE OF RECOMMENDATION</a:t>
            </a:r>
          </a:p>
        </p:txBody>
      </p:sp>
      <p:sp>
        <p:nvSpPr>
          <p:cNvPr id="15" name="Rectangle 3">
            <a:extLst>
              <a:ext uri="{FF2B5EF4-FFF2-40B4-BE49-F238E27FC236}">
                <a16:creationId xmlns:a16="http://schemas.microsoft.com/office/drawing/2014/main" id="{4965155E-7EEC-7748-ACF7-47CA3BE5932C}"/>
              </a:ext>
            </a:extLst>
          </p:cNvPr>
          <p:cNvSpPr txBox="1">
            <a:spLocks noChangeArrowheads="1"/>
          </p:cNvSpPr>
          <p:nvPr/>
        </p:nvSpPr>
        <p:spPr bwMode="gray">
          <a:xfrm>
            <a:off x="1054326" y="3676452"/>
            <a:ext cx="8388000" cy="1010579"/>
          </a:xfrm>
          <a:prstGeom prst="rect">
            <a:avLst/>
          </a:prstGeom>
          <a:solidFill>
            <a:srgbClr val="F2F2F2"/>
          </a:solidFill>
          <a:ln w="9525">
            <a:noFill/>
            <a:miter lim="800000"/>
            <a:headEnd/>
            <a:tailEnd/>
          </a:ln>
        </p:spPr>
        <p:txBody>
          <a:bodyPr vert="horz" wrap="square" lIns="108000" tIns="0" rIns="0" bIns="0" numCol="1" anchor="ctr" anchorCtr="0" compatLnSpc="1">
            <a:prstTxWarp prst="textNoShape">
              <a:avLst/>
            </a:prstTxWarp>
          </a:bodyPr>
          <a:lstStyle/>
          <a:p>
            <a:r>
              <a:rPr lang="en-US" sz="1400" dirty="0"/>
              <a:t>In patients with abnormal screening, we recommend objective and quantitative assessment of nutritional intake, nutrition impact symptoms, muscle mass, physical performance and the degree of systemic inflammation.</a:t>
            </a:r>
          </a:p>
        </p:txBody>
      </p:sp>
      <p:sp>
        <p:nvSpPr>
          <p:cNvPr id="16" name="Rectangle 5">
            <a:extLst>
              <a:ext uri="{FF2B5EF4-FFF2-40B4-BE49-F238E27FC236}">
                <a16:creationId xmlns:a16="http://schemas.microsoft.com/office/drawing/2014/main" id="{F1F95915-C7BC-A044-8B2C-4E665EB30F65}"/>
              </a:ext>
            </a:extLst>
          </p:cNvPr>
          <p:cNvSpPr>
            <a:spLocks noChangeArrowheads="1"/>
          </p:cNvSpPr>
          <p:nvPr/>
        </p:nvSpPr>
        <p:spPr bwMode="auto">
          <a:xfrm>
            <a:off x="1054326" y="3321965"/>
            <a:ext cx="8388000" cy="356954"/>
          </a:xfrm>
          <a:prstGeom prst="rect">
            <a:avLst/>
          </a:prstGeom>
          <a:solidFill>
            <a:srgbClr val="5186AA"/>
          </a:solidFill>
          <a:ln w="9525">
            <a:noFill/>
            <a:miter lim="800000"/>
            <a:headEnd/>
            <a:tailEnd/>
          </a:ln>
          <a:effectLst/>
        </p:spPr>
        <p:txBody>
          <a:bodyPr wrap="square" anchor="ctr">
            <a:prstTxWarp prst="textNoShape">
              <a:avLst/>
            </a:prstTxWarp>
            <a:noAutofit/>
          </a:bodyPr>
          <a:lstStyle/>
          <a:p>
            <a:r>
              <a:rPr lang="en-US" sz="1800" dirty="0">
                <a:solidFill>
                  <a:schemeClr val="bg1"/>
                </a:solidFill>
              </a:rPr>
              <a:t>SCREENING AND ASSESSMENT</a:t>
            </a:r>
            <a:endParaRPr lang="de-DE" sz="1800" dirty="0">
              <a:solidFill>
                <a:schemeClr val="bg1"/>
              </a:solidFill>
            </a:endParaRPr>
          </a:p>
        </p:txBody>
      </p:sp>
      <p:sp>
        <p:nvSpPr>
          <p:cNvPr id="17" name="Rectangle 3">
            <a:extLst>
              <a:ext uri="{FF2B5EF4-FFF2-40B4-BE49-F238E27FC236}">
                <a16:creationId xmlns:a16="http://schemas.microsoft.com/office/drawing/2014/main" id="{EBE1A8B3-DCA1-E342-99A5-3C573E5BDF0E}"/>
              </a:ext>
            </a:extLst>
          </p:cNvPr>
          <p:cNvSpPr txBox="1">
            <a:spLocks noChangeArrowheads="1"/>
          </p:cNvSpPr>
          <p:nvPr/>
        </p:nvSpPr>
        <p:spPr bwMode="gray">
          <a:xfrm>
            <a:off x="1054326" y="5224329"/>
            <a:ext cx="8388000" cy="578298"/>
          </a:xfrm>
          <a:prstGeom prst="rect">
            <a:avLst/>
          </a:prstGeom>
          <a:solidFill>
            <a:srgbClr val="F2F2F2"/>
          </a:solidFill>
          <a:ln w="9525">
            <a:noFill/>
            <a:miter lim="800000"/>
            <a:headEnd/>
            <a:tailEnd/>
          </a:ln>
        </p:spPr>
        <p:txBody>
          <a:bodyPr vert="horz" wrap="square" lIns="0" tIns="0" rIns="0" bIns="0" numCol="1" anchor="ctr" anchorCtr="0" compatLnSpc="1">
            <a:prstTxWarp prst="textNoShape">
              <a:avLst/>
            </a:prstTxWarp>
          </a:bodyPr>
          <a:lstStyle/>
          <a:p>
            <a:pPr marL="108000" lvl="1" defTabSz="257175">
              <a:spcBef>
                <a:spcPts val="600"/>
              </a:spcBef>
              <a:spcAft>
                <a:spcPts val="400"/>
              </a:spcAft>
              <a:defRPr/>
            </a:pPr>
            <a:r>
              <a:rPr lang="en-US" sz="1400" dirty="0"/>
              <a:t>Strength of recommendation strong - Level of evidence very low – strong consensus</a:t>
            </a:r>
          </a:p>
        </p:txBody>
      </p:sp>
      <p:sp>
        <p:nvSpPr>
          <p:cNvPr id="18" name="Rectangle 5">
            <a:extLst>
              <a:ext uri="{FF2B5EF4-FFF2-40B4-BE49-F238E27FC236}">
                <a16:creationId xmlns:a16="http://schemas.microsoft.com/office/drawing/2014/main" id="{E8D14572-7E20-D549-8465-6D846CA0B0AA}"/>
              </a:ext>
            </a:extLst>
          </p:cNvPr>
          <p:cNvSpPr>
            <a:spLocks noChangeArrowheads="1"/>
          </p:cNvSpPr>
          <p:nvPr/>
        </p:nvSpPr>
        <p:spPr bwMode="auto">
          <a:xfrm>
            <a:off x="1054326" y="4869160"/>
            <a:ext cx="8388000" cy="356954"/>
          </a:xfrm>
          <a:prstGeom prst="rect">
            <a:avLst/>
          </a:prstGeom>
          <a:solidFill>
            <a:srgbClr val="5186AA"/>
          </a:solidFill>
          <a:ln w="9525">
            <a:noFill/>
            <a:miter lim="800000"/>
            <a:headEnd/>
            <a:tailEnd/>
          </a:ln>
          <a:effectLst/>
        </p:spPr>
        <p:txBody>
          <a:bodyPr wrap="square" anchor="ctr">
            <a:prstTxWarp prst="textNoShape">
              <a:avLst/>
            </a:prstTxWarp>
            <a:noAutofit/>
          </a:bodyPr>
          <a:lstStyle/>
          <a:p>
            <a:r>
              <a:rPr lang="de-DE" sz="1800" dirty="0">
                <a:solidFill>
                  <a:schemeClr val="bg1"/>
                </a:solidFill>
                <a:latin typeface="+mn-lt"/>
              </a:rPr>
              <a:t>GRADE OF RECOMMENDATION</a:t>
            </a:r>
          </a:p>
        </p:txBody>
      </p:sp>
    </p:spTree>
    <p:extLst>
      <p:ext uri="{BB962C8B-B14F-4D97-AF65-F5344CB8AC3E}">
        <p14:creationId xmlns:p14="http://schemas.microsoft.com/office/powerpoint/2010/main" val="126020564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ußzeilenplatzhalter 1"/>
          <p:cNvSpPr>
            <a:spLocks noGrp="1"/>
          </p:cNvSpPr>
          <p:nvPr>
            <p:ph type="ftr" sz="quarter" idx="11"/>
          </p:nvPr>
        </p:nvSpPr>
        <p:spPr/>
        <p:txBody>
          <a:bodyPr/>
          <a:lstStyle/>
          <a:p>
            <a:r>
              <a:rPr lang="de-DE"/>
              <a:t>B. Braun Melsungen AG </a:t>
            </a:r>
            <a:endParaRPr lang="de-DE" dirty="0"/>
          </a:p>
        </p:txBody>
      </p:sp>
      <p:sp>
        <p:nvSpPr>
          <p:cNvPr id="3" name="Foliennummernplatzhalter 2"/>
          <p:cNvSpPr>
            <a:spLocks noGrp="1"/>
          </p:cNvSpPr>
          <p:nvPr>
            <p:ph type="sldNum" sz="quarter" idx="12"/>
          </p:nvPr>
        </p:nvSpPr>
        <p:spPr/>
        <p:txBody>
          <a:bodyPr/>
          <a:lstStyle/>
          <a:p>
            <a:fld id="{8D981D2A-10EE-45CA-B672-13EC15929D94}" type="slidenum">
              <a:rPr lang="de-DE" smtClean="0"/>
              <a:pPr/>
              <a:t>5</a:t>
            </a:fld>
            <a:endParaRPr lang="de-DE" dirty="0"/>
          </a:p>
        </p:txBody>
      </p:sp>
      <p:sp>
        <p:nvSpPr>
          <p:cNvPr id="5" name="Textfeld 4">
            <a:extLst>
              <a:ext uri="{FF2B5EF4-FFF2-40B4-BE49-F238E27FC236}">
                <a16:creationId xmlns:a16="http://schemas.microsoft.com/office/drawing/2014/main" id="{DF1A806B-269C-7A4A-908C-4A0F2080A279}"/>
              </a:ext>
            </a:extLst>
          </p:cNvPr>
          <p:cNvSpPr txBox="1"/>
          <p:nvPr/>
        </p:nvSpPr>
        <p:spPr>
          <a:xfrm>
            <a:off x="2929689" y="950495"/>
            <a:ext cx="0" cy="0"/>
          </a:xfrm>
          <a:prstGeom prst="rect">
            <a:avLst/>
          </a:prstGeom>
          <a:noFill/>
        </p:spPr>
        <p:txBody>
          <a:bodyPr wrap="none" lIns="0" tIns="0" rIns="0" bIns="0" rtlCol="0">
            <a:noAutofit/>
          </a:bodyPr>
          <a:lstStyle/>
          <a:p>
            <a:endParaRPr lang="de-DE" sz="1600" dirty="0">
              <a:latin typeface="Arial" panose="020B0604020202020204" pitchFamily="34" charset="0"/>
              <a:cs typeface="Arial" panose="020B0604020202020204" pitchFamily="34" charset="0"/>
            </a:endParaRPr>
          </a:p>
        </p:txBody>
      </p:sp>
      <p:sp>
        <p:nvSpPr>
          <p:cNvPr id="27" name="Textfeld 26">
            <a:extLst>
              <a:ext uri="{FF2B5EF4-FFF2-40B4-BE49-F238E27FC236}">
                <a16:creationId xmlns:a16="http://schemas.microsoft.com/office/drawing/2014/main" id="{09A206EA-47B2-8845-A97B-FC509ED14E1B}"/>
              </a:ext>
            </a:extLst>
          </p:cNvPr>
          <p:cNvSpPr txBox="1"/>
          <p:nvPr/>
        </p:nvSpPr>
        <p:spPr>
          <a:xfrm>
            <a:off x="6598508" y="4917989"/>
            <a:ext cx="0" cy="0"/>
          </a:xfrm>
          <a:prstGeom prst="rect">
            <a:avLst/>
          </a:prstGeom>
          <a:noFill/>
        </p:spPr>
        <p:txBody>
          <a:bodyPr wrap="none" lIns="0" tIns="0" rIns="0" bIns="0" rtlCol="0">
            <a:noAutofit/>
          </a:bodyPr>
          <a:lstStyle/>
          <a:p>
            <a:endParaRPr lang="de-DE" sz="1600" dirty="0">
              <a:latin typeface="Arial" panose="020B0604020202020204" pitchFamily="34" charset="0"/>
              <a:cs typeface="Arial" panose="020B0604020202020204" pitchFamily="34" charset="0"/>
            </a:endParaRPr>
          </a:p>
        </p:txBody>
      </p:sp>
      <p:pic>
        <p:nvPicPr>
          <p:cNvPr id="4" name="Grafik 3"/>
          <p:cNvPicPr>
            <a:picLocks noChangeAspect="1"/>
          </p:cNvPicPr>
          <p:nvPr/>
        </p:nvPicPr>
        <p:blipFill rotWithShape="1">
          <a:blip r:embed="rId2">
            <a:extLst>
              <a:ext uri="{28A0092B-C50C-407E-A947-70E740481C1C}">
                <a14:useLocalDpi xmlns:a14="http://schemas.microsoft.com/office/drawing/2010/main" val="0"/>
              </a:ext>
            </a:extLst>
          </a:blip>
          <a:srcRect t="2065" b="-118"/>
          <a:stretch/>
        </p:blipFill>
        <p:spPr>
          <a:xfrm>
            <a:off x="983433" y="242378"/>
            <a:ext cx="9793087" cy="5876658"/>
          </a:xfrm>
          <a:prstGeom prst="rect">
            <a:avLst/>
          </a:prstGeom>
        </p:spPr>
      </p:pic>
      <p:sp>
        <p:nvSpPr>
          <p:cNvPr id="6" name="Rechteck 5"/>
          <p:cNvSpPr/>
          <p:nvPr/>
        </p:nvSpPr>
        <p:spPr>
          <a:xfrm>
            <a:off x="1091444" y="6119036"/>
            <a:ext cx="10687333" cy="261610"/>
          </a:xfrm>
          <a:prstGeom prst="rect">
            <a:avLst/>
          </a:prstGeom>
        </p:spPr>
        <p:txBody>
          <a:bodyPr wrap="square">
            <a:spAutoFit/>
          </a:bodyPr>
          <a:lstStyle/>
          <a:p>
            <a:r>
              <a:rPr lang="en-US" sz="1100" dirty="0"/>
              <a:t>. General concepts of treatment relevant to all cancer patients: screening and assessment; energy and substrate requirements.</a:t>
            </a:r>
          </a:p>
        </p:txBody>
      </p:sp>
    </p:spTree>
    <p:extLst>
      <p:ext uri="{BB962C8B-B14F-4D97-AF65-F5344CB8AC3E}">
        <p14:creationId xmlns:p14="http://schemas.microsoft.com/office/powerpoint/2010/main" val="388883514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Grafik 5">
            <a:extLst>
              <a:ext uri="{FF2B5EF4-FFF2-40B4-BE49-F238E27FC236}">
                <a16:creationId xmlns:a16="http://schemas.microsoft.com/office/drawing/2014/main" id="{CDB6654E-9C89-A24B-B1E1-F23C14118B4D}"/>
              </a:ext>
            </a:extLst>
          </p:cNvPr>
          <p:cNvPicPr>
            <a:picLocks noChangeAspect="1"/>
          </p:cNvPicPr>
          <p:nvPr/>
        </p:nvPicPr>
        <p:blipFill rotWithShape="1">
          <a:blip r:embed="rId5">
            <a:extLst>
              <a:ext uri="{28A0092B-C50C-407E-A947-70E740481C1C}">
                <a14:useLocalDpi xmlns:a14="http://schemas.microsoft.com/office/drawing/2010/main" val="0"/>
              </a:ext>
            </a:extLst>
          </a:blip>
          <a:srcRect l="11942" t="4387" r="22499" b="40296"/>
          <a:stretch/>
        </p:blipFill>
        <p:spPr>
          <a:xfrm>
            <a:off x="0" y="0"/>
            <a:ext cx="12192000" cy="6858000"/>
          </a:xfrm>
          <a:prstGeom prst="rect">
            <a:avLst/>
          </a:prstGeom>
        </p:spPr>
      </p:pic>
      <p:sp>
        <p:nvSpPr>
          <p:cNvPr id="4" name="Textplatzhalter 4">
            <a:extLst>
              <a:ext uri="{FF2B5EF4-FFF2-40B4-BE49-F238E27FC236}">
                <a16:creationId xmlns:a16="http://schemas.microsoft.com/office/drawing/2014/main" id="{F787AA5D-A74F-454A-97DF-0DCB0F28BFAA}"/>
              </a:ext>
            </a:extLst>
          </p:cNvPr>
          <p:cNvSpPr txBox="1">
            <a:spLocks/>
          </p:cNvSpPr>
          <p:nvPr>
            <p:custDataLst>
              <p:tags r:id="rId2"/>
            </p:custDataLst>
          </p:nvPr>
        </p:nvSpPr>
        <p:spPr>
          <a:xfrm>
            <a:off x="0" y="9545"/>
            <a:ext cx="2340000" cy="6858000"/>
          </a:xfrm>
          <a:prstGeom prst="rect">
            <a:avLst/>
          </a:prstGeom>
          <a:solidFill>
            <a:srgbClr val="5186AA"/>
          </a:solidFill>
        </p:spPr>
        <p:txBody>
          <a:bodyPr vert="horz" lIns="180000" tIns="450000" rIns="252000" bIns="450000" rtlCol="0" anchor="t" anchorCtr="0">
            <a:noAutofit/>
          </a:bodyPr>
          <a:lstStyle>
            <a:lvl1pPr marL="0" indent="0" algn="r" defTabSz="1088776" rtl="0" eaLnBrk="1" latinLnBrk="0" hangingPunct="1">
              <a:spcBef>
                <a:spcPts val="0"/>
              </a:spcBef>
              <a:spcAft>
                <a:spcPts val="0"/>
              </a:spcAft>
              <a:buFontTx/>
              <a:buNone/>
              <a:defRPr sz="1800" kern="1200">
                <a:solidFill>
                  <a:schemeClr val="bg1"/>
                </a:solidFill>
                <a:latin typeface="Arial" panose="020B0604020202020204" pitchFamily="34" charset="0"/>
                <a:ea typeface="+mn-ea"/>
                <a:cs typeface="Arial" panose="020B0604020202020204" pitchFamily="34" charset="0"/>
              </a:defRPr>
            </a:lvl1pPr>
            <a:lvl2pPr marL="360000" indent="-360000" algn="r" defTabSz="1088776" rtl="0" eaLnBrk="1" latinLnBrk="0" hangingPunct="1">
              <a:spcBef>
                <a:spcPts val="1000"/>
              </a:spcBef>
              <a:spcAft>
                <a:spcPts val="0"/>
              </a:spcAft>
              <a:buFont typeface="Wingdings" panose="05000000000000000000" pitchFamily="2" charset="2"/>
              <a:buChar char="§"/>
              <a:defRPr sz="1800" kern="1200">
                <a:solidFill>
                  <a:schemeClr val="bg1"/>
                </a:solidFill>
                <a:latin typeface="Arial" panose="020B0604020202020204" pitchFamily="34" charset="0"/>
                <a:ea typeface="+mn-ea"/>
                <a:cs typeface="Arial" panose="020B0604020202020204" pitchFamily="34" charset="0"/>
              </a:defRPr>
            </a:lvl2pPr>
            <a:lvl3pPr marL="360000" indent="0" algn="r" defTabSz="1088776" rtl="0" eaLnBrk="1" latinLnBrk="0" hangingPunct="1">
              <a:spcBef>
                <a:spcPts val="1000"/>
              </a:spcBef>
              <a:spcAft>
                <a:spcPts val="0"/>
              </a:spcAft>
              <a:buFontTx/>
              <a:buNone/>
              <a:defRPr sz="1800" kern="1200">
                <a:solidFill>
                  <a:schemeClr val="bg1"/>
                </a:solidFill>
                <a:latin typeface="Arial" panose="020B0604020202020204" pitchFamily="34" charset="0"/>
                <a:ea typeface="+mn-ea"/>
                <a:cs typeface="Arial" panose="020B0604020202020204" pitchFamily="34" charset="0"/>
              </a:defRPr>
            </a:lvl3pPr>
            <a:lvl4pPr marL="720000" indent="-360000" algn="r" defTabSz="1088776" rtl="0" eaLnBrk="1" latinLnBrk="0" hangingPunct="1">
              <a:spcBef>
                <a:spcPts val="1000"/>
              </a:spcBef>
              <a:spcAft>
                <a:spcPts val="0"/>
              </a:spcAft>
              <a:buFont typeface="Wingdings" panose="05000000000000000000" pitchFamily="2" charset="2"/>
              <a:buChar char="§"/>
              <a:defRPr sz="1800" kern="1200">
                <a:solidFill>
                  <a:schemeClr val="bg1"/>
                </a:solidFill>
                <a:latin typeface="Arial" panose="020B0604020202020204" pitchFamily="34" charset="0"/>
                <a:ea typeface="+mn-ea"/>
                <a:cs typeface="Arial" panose="020B0604020202020204" pitchFamily="34" charset="0"/>
              </a:defRPr>
            </a:lvl4pPr>
            <a:lvl5pPr marL="720000" indent="0" algn="r" defTabSz="1088776" rtl="0" eaLnBrk="1" latinLnBrk="0" hangingPunct="1">
              <a:spcBef>
                <a:spcPts val="1000"/>
              </a:spcBef>
              <a:spcAft>
                <a:spcPts val="0"/>
              </a:spcAft>
              <a:buFontTx/>
              <a:buNone/>
              <a:defRPr sz="1800" kern="1200">
                <a:solidFill>
                  <a:schemeClr val="bg1"/>
                </a:solidFill>
                <a:latin typeface="Arial" panose="020B0604020202020204" pitchFamily="34" charset="0"/>
                <a:ea typeface="+mn-ea"/>
                <a:cs typeface="Arial" panose="020B0604020202020204" pitchFamily="34" charset="0"/>
              </a:defRPr>
            </a:lvl5pPr>
            <a:lvl6pPr marL="720000" indent="0" algn="l" defTabSz="1088776" rtl="0" eaLnBrk="1" latinLnBrk="0" hangingPunct="1">
              <a:spcBef>
                <a:spcPts val="1000"/>
              </a:spcBef>
              <a:spcAft>
                <a:spcPts val="0"/>
              </a:spcAft>
              <a:buFont typeface="Arial" panose="020B0604020202020204" pitchFamily="34" charset="0"/>
              <a:buNone/>
              <a:defRPr sz="1800" kern="1200">
                <a:solidFill>
                  <a:schemeClr val="tx1"/>
                </a:solidFill>
                <a:latin typeface="+mn-lt"/>
                <a:ea typeface="+mn-ea"/>
                <a:cs typeface="+mn-cs"/>
              </a:defRPr>
            </a:lvl6pPr>
            <a:lvl7pPr marL="720000" indent="0" algn="l" defTabSz="1088776" rtl="0" eaLnBrk="1" latinLnBrk="0" hangingPunct="1">
              <a:spcBef>
                <a:spcPts val="1000"/>
              </a:spcBef>
              <a:spcAft>
                <a:spcPts val="0"/>
              </a:spcAft>
              <a:buFont typeface="Arial" panose="020B0604020202020204" pitchFamily="34" charset="0"/>
              <a:buNone/>
              <a:defRPr sz="1800" kern="1200">
                <a:solidFill>
                  <a:schemeClr val="tx1"/>
                </a:solidFill>
                <a:latin typeface="+mn-lt"/>
                <a:ea typeface="+mn-ea"/>
                <a:cs typeface="+mn-cs"/>
              </a:defRPr>
            </a:lvl7pPr>
            <a:lvl8pPr marL="720000" indent="0" algn="l" defTabSz="1088776" rtl="0" eaLnBrk="1" latinLnBrk="0" hangingPunct="1">
              <a:spcBef>
                <a:spcPts val="1000"/>
              </a:spcBef>
              <a:spcAft>
                <a:spcPts val="0"/>
              </a:spcAft>
              <a:buFont typeface="Arial" panose="020B0604020202020204" pitchFamily="34" charset="0"/>
              <a:buNone/>
              <a:defRPr sz="1800" kern="1200">
                <a:solidFill>
                  <a:schemeClr val="tx1"/>
                </a:solidFill>
                <a:latin typeface="+mn-lt"/>
                <a:ea typeface="+mn-ea"/>
                <a:cs typeface="+mn-cs"/>
              </a:defRPr>
            </a:lvl8pPr>
            <a:lvl9pPr marL="720000" indent="0" algn="l" defTabSz="1088776" rtl="0" eaLnBrk="1" latinLnBrk="0" hangingPunct="1">
              <a:spcBef>
                <a:spcPts val="1000"/>
              </a:spcBef>
              <a:spcAft>
                <a:spcPts val="0"/>
              </a:spcAft>
              <a:buFont typeface="Arial" panose="020B0604020202020204" pitchFamily="34" charset="0"/>
              <a:buNone/>
              <a:defRPr sz="1800" kern="1200" baseline="0">
                <a:solidFill>
                  <a:schemeClr val="tx1"/>
                </a:solidFill>
                <a:latin typeface="+mn-lt"/>
                <a:ea typeface="+mn-ea"/>
                <a:cs typeface="+mn-cs"/>
              </a:defRPr>
            </a:lvl9pPr>
          </a:lstStyle>
          <a:p>
            <a:pPr algn="l"/>
            <a:r>
              <a:rPr lang="en-US" b="1" dirty="0"/>
              <a:t>CLINICAL QUESTION:</a:t>
            </a:r>
          </a:p>
          <a:p>
            <a:pPr algn="l"/>
            <a:endParaRPr lang="en-US" dirty="0"/>
          </a:p>
          <a:p>
            <a:pPr algn="l"/>
            <a:r>
              <a:rPr lang="de-DE" dirty="0"/>
              <a:t>Energy and </a:t>
            </a:r>
            <a:r>
              <a:rPr lang="de-DE" dirty="0" err="1"/>
              <a:t>substrate</a:t>
            </a:r>
            <a:r>
              <a:rPr lang="de-DE" dirty="0"/>
              <a:t> </a:t>
            </a:r>
            <a:r>
              <a:rPr lang="de-DE" dirty="0" err="1"/>
              <a:t>requirements</a:t>
            </a:r>
            <a:endParaRPr lang="en-US" dirty="0"/>
          </a:p>
        </p:txBody>
      </p:sp>
      <p:sp>
        <p:nvSpPr>
          <p:cNvPr id="5" name="Dreieck 4">
            <a:extLst>
              <a:ext uri="{FF2B5EF4-FFF2-40B4-BE49-F238E27FC236}">
                <a16:creationId xmlns:a16="http://schemas.microsoft.com/office/drawing/2014/main" id="{E57B18BF-6665-6A40-A957-CDA474F08C2F}"/>
              </a:ext>
            </a:extLst>
          </p:cNvPr>
          <p:cNvSpPr/>
          <p:nvPr/>
        </p:nvSpPr>
        <p:spPr bwMode="gray">
          <a:xfrm rot="5400000">
            <a:off x="2008564" y="1611780"/>
            <a:ext cx="1082084" cy="540060"/>
          </a:xfrm>
          <a:prstGeom prst="triangle">
            <a:avLst/>
          </a:prstGeom>
          <a:solidFill>
            <a:srgbClr val="5186AA"/>
          </a:solidFill>
          <a:ln w="254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600" dirty="0">
              <a:solidFill>
                <a:schemeClr val="tx1"/>
              </a:solidFill>
              <a:latin typeface="Arial" panose="020B0604020202020204" pitchFamily="34" charset="0"/>
              <a:cs typeface="Arial" panose="020B0604020202020204" pitchFamily="34" charset="0"/>
            </a:endParaRPr>
          </a:p>
        </p:txBody>
      </p:sp>
    </p:spTree>
    <p:custDataLst>
      <p:tags r:id="rId1"/>
    </p:custDataLst>
    <p:extLst>
      <p:ext uri="{BB962C8B-B14F-4D97-AF65-F5344CB8AC3E}">
        <p14:creationId xmlns:p14="http://schemas.microsoft.com/office/powerpoint/2010/main" val="12568191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ußzeilenplatzhalter 1"/>
          <p:cNvSpPr>
            <a:spLocks noGrp="1"/>
          </p:cNvSpPr>
          <p:nvPr>
            <p:ph type="ftr" sz="quarter" idx="11"/>
          </p:nvPr>
        </p:nvSpPr>
        <p:spPr/>
        <p:txBody>
          <a:bodyPr/>
          <a:lstStyle/>
          <a:p>
            <a:r>
              <a:rPr lang="de-DE"/>
              <a:t>B. Braun Melsungen AG </a:t>
            </a:r>
            <a:endParaRPr lang="de-DE" dirty="0"/>
          </a:p>
        </p:txBody>
      </p:sp>
      <p:sp>
        <p:nvSpPr>
          <p:cNvPr id="3" name="Foliennummernplatzhalter 2"/>
          <p:cNvSpPr>
            <a:spLocks noGrp="1"/>
          </p:cNvSpPr>
          <p:nvPr>
            <p:ph type="sldNum" sz="quarter" idx="12"/>
          </p:nvPr>
        </p:nvSpPr>
        <p:spPr/>
        <p:txBody>
          <a:bodyPr/>
          <a:lstStyle/>
          <a:p>
            <a:fld id="{8D981D2A-10EE-45CA-B672-13EC15929D94}" type="slidenum">
              <a:rPr lang="de-DE" smtClean="0"/>
              <a:pPr/>
              <a:t>7</a:t>
            </a:fld>
            <a:endParaRPr lang="de-DE" dirty="0"/>
          </a:p>
        </p:txBody>
      </p:sp>
      <p:sp>
        <p:nvSpPr>
          <p:cNvPr id="5" name="Textfeld 4">
            <a:extLst>
              <a:ext uri="{FF2B5EF4-FFF2-40B4-BE49-F238E27FC236}">
                <a16:creationId xmlns:a16="http://schemas.microsoft.com/office/drawing/2014/main" id="{DF1A806B-269C-7A4A-908C-4A0F2080A279}"/>
              </a:ext>
            </a:extLst>
          </p:cNvPr>
          <p:cNvSpPr txBox="1"/>
          <p:nvPr/>
        </p:nvSpPr>
        <p:spPr>
          <a:xfrm>
            <a:off x="2929689" y="950495"/>
            <a:ext cx="0" cy="0"/>
          </a:xfrm>
          <a:prstGeom prst="rect">
            <a:avLst/>
          </a:prstGeom>
          <a:noFill/>
        </p:spPr>
        <p:txBody>
          <a:bodyPr wrap="none" lIns="0" tIns="0" rIns="0" bIns="0" rtlCol="0">
            <a:noAutofit/>
          </a:bodyPr>
          <a:lstStyle/>
          <a:p>
            <a:endParaRPr lang="de-DE" sz="1600" dirty="0">
              <a:latin typeface="Arial" panose="020B0604020202020204" pitchFamily="34" charset="0"/>
              <a:cs typeface="Arial" panose="020B0604020202020204" pitchFamily="34" charset="0"/>
            </a:endParaRPr>
          </a:p>
        </p:txBody>
      </p:sp>
      <p:sp>
        <p:nvSpPr>
          <p:cNvPr id="23" name="Rectangle 3">
            <a:extLst>
              <a:ext uri="{FF2B5EF4-FFF2-40B4-BE49-F238E27FC236}">
                <a16:creationId xmlns:a16="http://schemas.microsoft.com/office/drawing/2014/main" id="{4965155E-7EEC-7748-ACF7-47CA3BE5932C}"/>
              </a:ext>
            </a:extLst>
          </p:cNvPr>
          <p:cNvSpPr txBox="1">
            <a:spLocks noChangeArrowheads="1"/>
          </p:cNvSpPr>
          <p:nvPr/>
        </p:nvSpPr>
        <p:spPr bwMode="gray">
          <a:xfrm>
            <a:off x="1080000" y="1095132"/>
            <a:ext cx="8388000" cy="578298"/>
          </a:xfrm>
          <a:prstGeom prst="rect">
            <a:avLst/>
          </a:prstGeom>
          <a:solidFill>
            <a:srgbClr val="F2F2F2"/>
          </a:solidFill>
          <a:ln w="9525">
            <a:noFill/>
            <a:miter lim="800000"/>
            <a:headEnd/>
            <a:tailEnd/>
          </a:ln>
        </p:spPr>
        <p:txBody>
          <a:bodyPr vert="horz" wrap="square" lIns="108000" tIns="0" rIns="0" bIns="0" numCol="1" anchor="ctr" anchorCtr="0" compatLnSpc="1">
            <a:prstTxWarp prst="textNoShape">
              <a:avLst/>
            </a:prstTxWarp>
          </a:bodyPr>
          <a:lstStyle/>
          <a:p>
            <a:r>
              <a:rPr lang="en-US" sz="1400" dirty="0"/>
              <a:t>If not measured individually, be assumed to be similar to healthy subjects and generally ranging between 25 and 30 kcal/kg/day</a:t>
            </a:r>
          </a:p>
        </p:txBody>
      </p:sp>
      <p:sp>
        <p:nvSpPr>
          <p:cNvPr id="24" name="Rectangle 5">
            <a:extLst>
              <a:ext uri="{FF2B5EF4-FFF2-40B4-BE49-F238E27FC236}">
                <a16:creationId xmlns:a16="http://schemas.microsoft.com/office/drawing/2014/main" id="{F1F95915-C7BC-A044-8B2C-4E665EB30F65}"/>
              </a:ext>
            </a:extLst>
          </p:cNvPr>
          <p:cNvSpPr>
            <a:spLocks noChangeArrowheads="1"/>
          </p:cNvSpPr>
          <p:nvPr/>
        </p:nvSpPr>
        <p:spPr bwMode="auto">
          <a:xfrm>
            <a:off x="1080000" y="720000"/>
            <a:ext cx="8388000" cy="360000"/>
          </a:xfrm>
          <a:prstGeom prst="rect">
            <a:avLst/>
          </a:prstGeom>
          <a:solidFill>
            <a:srgbClr val="5186AA"/>
          </a:solidFill>
          <a:ln w="9525">
            <a:noFill/>
            <a:miter lim="800000"/>
            <a:headEnd/>
            <a:tailEnd/>
          </a:ln>
          <a:effectLst/>
        </p:spPr>
        <p:txBody>
          <a:bodyPr wrap="square" anchor="ctr">
            <a:prstTxWarp prst="textNoShape">
              <a:avLst/>
            </a:prstTxWarp>
            <a:noAutofit/>
          </a:bodyPr>
          <a:lstStyle/>
          <a:p>
            <a:r>
              <a:rPr lang="en-US" sz="1800" dirty="0">
                <a:solidFill>
                  <a:schemeClr val="bg1"/>
                </a:solidFill>
              </a:rPr>
              <a:t>Total energy expenditure (TEE) of cancer patients</a:t>
            </a:r>
            <a:endParaRPr lang="de-DE" sz="1800" dirty="0">
              <a:solidFill>
                <a:schemeClr val="bg1"/>
              </a:solidFill>
            </a:endParaRPr>
          </a:p>
        </p:txBody>
      </p:sp>
      <p:sp>
        <p:nvSpPr>
          <p:cNvPr id="25" name="Rectangle 3">
            <a:extLst>
              <a:ext uri="{FF2B5EF4-FFF2-40B4-BE49-F238E27FC236}">
                <a16:creationId xmlns:a16="http://schemas.microsoft.com/office/drawing/2014/main" id="{EBE1A8B3-DCA1-E342-99A5-3C573E5BDF0E}"/>
              </a:ext>
            </a:extLst>
          </p:cNvPr>
          <p:cNvSpPr txBox="1">
            <a:spLocks noChangeArrowheads="1"/>
          </p:cNvSpPr>
          <p:nvPr/>
        </p:nvSpPr>
        <p:spPr bwMode="gray">
          <a:xfrm>
            <a:off x="1080000" y="2272001"/>
            <a:ext cx="8413674" cy="578298"/>
          </a:xfrm>
          <a:prstGeom prst="rect">
            <a:avLst/>
          </a:prstGeom>
          <a:solidFill>
            <a:srgbClr val="F2F2F2"/>
          </a:solidFill>
          <a:ln w="9525">
            <a:noFill/>
            <a:miter lim="800000"/>
            <a:headEnd/>
            <a:tailEnd/>
          </a:ln>
        </p:spPr>
        <p:txBody>
          <a:bodyPr vert="horz" wrap="square" lIns="0" tIns="0" rIns="0" bIns="0" numCol="1" anchor="ctr" anchorCtr="0" compatLnSpc="1">
            <a:prstTxWarp prst="textNoShape">
              <a:avLst/>
            </a:prstTxWarp>
          </a:bodyPr>
          <a:lstStyle/>
          <a:p>
            <a:pPr marL="108000" lvl="1" defTabSz="257175">
              <a:spcBef>
                <a:spcPts val="600"/>
              </a:spcBef>
              <a:spcAft>
                <a:spcPts val="400"/>
              </a:spcAft>
              <a:defRPr/>
            </a:pPr>
            <a:r>
              <a:rPr lang="en-US" sz="1400" dirty="0"/>
              <a:t>Strength of recommendation strong - Level of evidence low - consensus</a:t>
            </a:r>
          </a:p>
        </p:txBody>
      </p:sp>
      <p:sp>
        <p:nvSpPr>
          <p:cNvPr id="26" name="Rectangle 5">
            <a:extLst>
              <a:ext uri="{FF2B5EF4-FFF2-40B4-BE49-F238E27FC236}">
                <a16:creationId xmlns:a16="http://schemas.microsoft.com/office/drawing/2014/main" id="{E8D14572-7E20-D549-8465-6D846CA0B0AA}"/>
              </a:ext>
            </a:extLst>
          </p:cNvPr>
          <p:cNvSpPr>
            <a:spLocks noChangeArrowheads="1"/>
          </p:cNvSpPr>
          <p:nvPr/>
        </p:nvSpPr>
        <p:spPr bwMode="auto">
          <a:xfrm>
            <a:off x="1080000" y="1916832"/>
            <a:ext cx="8413674" cy="356954"/>
          </a:xfrm>
          <a:prstGeom prst="rect">
            <a:avLst/>
          </a:prstGeom>
          <a:solidFill>
            <a:srgbClr val="5186AA"/>
          </a:solidFill>
          <a:ln w="9525">
            <a:noFill/>
            <a:miter lim="800000"/>
            <a:headEnd/>
            <a:tailEnd/>
          </a:ln>
          <a:effectLst/>
        </p:spPr>
        <p:txBody>
          <a:bodyPr wrap="square" anchor="ctr">
            <a:prstTxWarp prst="textNoShape">
              <a:avLst/>
            </a:prstTxWarp>
            <a:noAutofit/>
          </a:bodyPr>
          <a:lstStyle/>
          <a:p>
            <a:r>
              <a:rPr lang="de-DE" sz="1800" dirty="0">
                <a:solidFill>
                  <a:schemeClr val="bg1"/>
                </a:solidFill>
                <a:latin typeface="+mn-lt"/>
              </a:rPr>
              <a:t>GRADE OF RECOMMENDATION</a:t>
            </a:r>
          </a:p>
        </p:txBody>
      </p:sp>
      <p:sp>
        <p:nvSpPr>
          <p:cNvPr id="27" name="Textfeld 26">
            <a:extLst>
              <a:ext uri="{FF2B5EF4-FFF2-40B4-BE49-F238E27FC236}">
                <a16:creationId xmlns:a16="http://schemas.microsoft.com/office/drawing/2014/main" id="{09A206EA-47B2-8845-A97B-FC509ED14E1B}"/>
              </a:ext>
            </a:extLst>
          </p:cNvPr>
          <p:cNvSpPr txBox="1"/>
          <p:nvPr/>
        </p:nvSpPr>
        <p:spPr>
          <a:xfrm>
            <a:off x="6598508" y="4917989"/>
            <a:ext cx="0" cy="0"/>
          </a:xfrm>
          <a:prstGeom prst="rect">
            <a:avLst/>
          </a:prstGeom>
          <a:noFill/>
        </p:spPr>
        <p:txBody>
          <a:bodyPr wrap="none" lIns="0" tIns="0" rIns="0" bIns="0" rtlCol="0">
            <a:noAutofit/>
          </a:bodyPr>
          <a:lstStyle/>
          <a:p>
            <a:endParaRPr lang="de-DE" sz="1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89532491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ußzeilenplatzhalter 1"/>
          <p:cNvSpPr>
            <a:spLocks noGrp="1"/>
          </p:cNvSpPr>
          <p:nvPr>
            <p:ph type="ftr" sz="quarter" idx="11"/>
          </p:nvPr>
        </p:nvSpPr>
        <p:spPr/>
        <p:txBody>
          <a:bodyPr/>
          <a:lstStyle/>
          <a:p>
            <a:r>
              <a:rPr lang="de-DE"/>
              <a:t>B. Braun Melsungen AG </a:t>
            </a:r>
            <a:endParaRPr lang="de-DE" dirty="0"/>
          </a:p>
        </p:txBody>
      </p:sp>
      <p:sp>
        <p:nvSpPr>
          <p:cNvPr id="3" name="Foliennummernplatzhalter 2"/>
          <p:cNvSpPr>
            <a:spLocks noGrp="1"/>
          </p:cNvSpPr>
          <p:nvPr>
            <p:ph type="sldNum" sz="quarter" idx="12"/>
          </p:nvPr>
        </p:nvSpPr>
        <p:spPr/>
        <p:txBody>
          <a:bodyPr/>
          <a:lstStyle/>
          <a:p>
            <a:fld id="{8D981D2A-10EE-45CA-B672-13EC15929D94}" type="slidenum">
              <a:rPr lang="de-DE" smtClean="0"/>
              <a:pPr/>
              <a:t>8</a:t>
            </a:fld>
            <a:endParaRPr lang="de-DE" dirty="0"/>
          </a:p>
        </p:txBody>
      </p:sp>
      <p:sp>
        <p:nvSpPr>
          <p:cNvPr id="5" name="Textfeld 4">
            <a:extLst>
              <a:ext uri="{FF2B5EF4-FFF2-40B4-BE49-F238E27FC236}">
                <a16:creationId xmlns:a16="http://schemas.microsoft.com/office/drawing/2014/main" id="{DF1A806B-269C-7A4A-908C-4A0F2080A279}"/>
              </a:ext>
            </a:extLst>
          </p:cNvPr>
          <p:cNvSpPr txBox="1"/>
          <p:nvPr/>
        </p:nvSpPr>
        <p:spPr>
          <a:xfrm>
            <a:off x="2929689" y="950495"/>
            <a:ext cx="0" cy="0"/>
          </a:xfrm>
          <a:prstGeom prst="rect">
            <a:avLst/>
          </a:prstGeom>
          <a:noFill/>
        </p:spPr>
        <p:txBody>
          <a:bodyPr wrap="none" lIns="0" tIns="0" rIns="0" bIns="0" rtlCol="0">
            <a:noAutofit/>
          </a:bodyPr>
          <a:lstStyle/>
          <a:p>
            <a:endParaRPr lang="de-DE" sz="1600" dirty="0">
              <a:latin typeface="Arial" panose="020B0604020202020204" pitchFamily="34" charset="0"/>
              <a:cs typeface="Arial" panose="020B0604020202020204" pitchFamily="34" charset="0"/>
            </a:endParaRPr>
          </a:p>
        </p:txBody>
      </p:sp>
      <p:grpSp>
        <p:nvGrpSpPr>
          <p:cNvPr id="4" name="Gruppieren 3">
            <a:extLst>
              <a:ext uri="{FF2B5EF4-FFF2-40B4-BE49-F238E27FC236}">
                <a16:creationId xmlns:a16="http://schemas.microsoft.com/office/drawing/2014/main" id="{6FE6F02D-C719-F646-93C8-F3AA81DEB3D9}"/>
              </a:ext>
            </a:extLst>
          </p:cNvPr>
          <p:cNvGrpSpPr/>
          <p:nvPr/>
        </p:nvGrpSpPr>
        <p:grpSpPr>
          <a:xfrm>
            <a:off x="1080000" y="720000"/>
            <a:ext cx="8388000" cy="2121599"/>
            <a:chOff x="1080000" y="1484784"/>
            <a:chExt cx="8388000" cy="2121599"/>
          </a:xfrm>
        </p:grpSpPr>
        <p:sp>
          <p:nvSpPr>
            <p:cNvPr id="23" name="Rectangle 3">
              <a:extLst>
                <a:ext uri="{FF2B5EF4-FFF2-40B4-BE49-F238E27FC236}">
                  <a16:creationId xmlns:a16="http://schemas.microsoft.com/office/drawing/2014/main" id="{4965155E-7EEC-7748-ACF7-47CA3BE5932C}"/>
                </a:ext>
              </a:extLst>
            </p:cNvPr>
            <p:cNvSpPr txBox="1">
              <a:spLocks noChangeArrowheads="1"/>
            </p:cNvSpPr>
            <p:nvPr/>
          </p:nvSpPr>
          <p:spPr bwMode="gray">
            <a:xfrm>
              <a:off x="1080000" y="1839953"/>
              <a:ext cx="8388000" cy="578298"/>
            </a:xfrm>
            <a:prstGeom prst="rect">
              <a:avLst/>
            </a:prstGeom>
            <a:solidFill>
              <a:srgbClr val="F2F2F2"/>
            </a:solidFill>
            <a:ln w="9525">
              <a:noFill/>
              <a:miter lim="800000"/>
              <a:headEnd/>
              <a:tailEnd/>
            </a:ln>
          </p:spPr>
          <p:txBody>
            <a:bodyPr vert="horz" wrap="square" lIns="108000" tIns="0" rIns="0" bIns="0" numCol="1" anchor="ctr" anchorCtr="0" compatLnSpc="1">
              <a:prstTxWarp prst="textNoShape">
                <a:avLst/>
              </a:prstTxWarp>
            </a:bodyPr>
            <a:lstStyle/>
            <a:p>
              <a:r>
                <a:rPr lang="en-US" sz="1400" dirty="0"/>
                <a:t>Protein intake should be above 1 g/kg/day and, if possible up to 1.5 g/kg/day</a:t>
              </a:r>
            </a:p>
          </p:txBody>
        </p:sp>
        <p:sp>
          <p:nvSpPr>
            <p:cNvPr id="24" name="Rectangle 5">
              <a:extLst>
                <a:ext uri="{FF2B5EF4-FFF2-40B4-BE49-F238E27FC236}">
                  <a16:creationId xmlns:a16="http://schemas.microsoft.com/office/drawing/2014/main" id="{F1F95915-C7BC-A044-8B2C-4E665EB30F65}"/>
                </a:ext>
              </a:extLst>
            </p:cNvPr>
            <p:cNvSpPr>
              <a:spLocks noChangeArrowheads="1"/>
            </p:cNvSpPr>
            <p:nvPr/>
          </p:nvSpPr>
          <p:spPr bwMode="auto">
            <a:xfrm>
              <a:off x="1080000" y="1484784"/>
              <a:ext cx="8388000" cy="360000"/>
            </a:xfrm>
            <a:prstGeom prst="rect">
              <a:avLst/>
            </a:prstGeom>
            <a:solidFill>
              <a:srgbClr val="5186AA"/>
            </a:solidFill>
            <a:ln w="9525">
              <a:noFill/>
              <a:miter lim="800000"/>
              <a:headEnd/>
              <a:tailEnd/>
            </a:ln>
            <a:effectLst/>
          </p:spPr>
          <p:txBody>
            <a:bodyPr wrap="square" anchor="ctr">
              <a:prstTxWarp prst="textNoShape">
                <a:avLst/>
              </a:prstTxWarp>
              <a:noAutofit/>
            </a:bodyPr>
            <a:lstStyle/>
            <a:p>
              <a:r>
                <a:rPr lang="en-US" sz="1800" dirty="0">
                  <a:solidFill>
                    <a:schemeClr val="bg1"/>
                  </a:solidFill>
                </a:rPr>
                <a:t>Protein intake</a:t>
              </a:r>
              <a:endParaRPr lang="de-DE" sz="1800" dirty="0">
                <a:solidFill>
                  <a:schemeClr val="bg1"/>
                </a:solidFill>
              </a:endParaRPr>
            </a:p>
          </p:txBody>
        </p:sp>
        <p:sp>
          <p:nvSpPr>
            <p:cNvPr id="25" name="Rectangle 3">
              <a:extLst>
                <a:ext uri="{FF2B5EF4-FFF2-40B4-BE49-F238E27FC236}">
                  <a16:creationId xmlns:a16="http://schemas.microsoft.com/office/drawing/2014/main" id="{EBE1A8B3-DCA1-E342-99A5-3C573E5BDF0E}"/>
                </a:ext>
              </a:extLst>
            </p:cNvPr>
            <p:cNvSpPr txBox="1">
              <a:spLocks noChangeArrowheads="1"/>
            </p:cNvSpPr>
            <p:nvPr/>
          </p:nvSpPr>
          <p:spPr bwMode="gray">
            <a:xfrm>
              <a:off x="1080000" y="3028085"/>
              <a:ext cx="8388000" cy="578298"/>
            </a:xfrm>
            <a:prstGeom prst="rect">
              <a:avLst/>
            </a:prstGeom>
            <a:solidFill>
              <a:srgbClr val="F2F2F2"/>
            </a:solidFill>
            <a:ln w="9525">
              <a:noFill/>
              <a:miter lim="800000"/>
              <a:headEnd/>
              <a:tailEnd/>
            </a:ln>
          </p:spPr>
          <p:txBody>
            <a:bodyPr vert="horz" wrap="square" lIns="0" tIns="0" rIns="0" bIns="0" numCol="1" anchor="ctr" anchorCtr="0" compatLnSpc="1">
              <a:prstTxWarp prst="textNoShape">
                <a:avLst/>
              </a:prstTxWarp>
            </a:bodyPr>
            <a:lstStyle/>
            <a:p>
              <a:pPr marL="108000" lvl="1" defTabSz="257175">
                <a:spcBef>
                  <a:spcPts val="600"/>
                </a:spcBef>
                <a:spcAft>
                  <a:spcPts val="400"/>
                </a:spcAft>
                <a:defRPr/>
              </a:pPr>
              <a:r>
                <a:rPr lang="en-US" sz="1400" dirty="0"/>
                <a:t>Strength of recommendation strong - Level of evidence moderate - strong consensus</a:t>
              </a:r>
            </a:p>
          </p:txBody>
        </p:sp>
        <p:sp>
          <p:nvSpPr>
            <p:cNvPr id="26" name="Rectangle 5">
              <a:extLst>
                <a:ext uri="{FF2B5EF4-FFF2-40B4-BE49-F238E27FC236}">
                  <a16:creationId xmlns:a16="http://schemas.microsoft.com/office/drawing/2014/main" id="{E8D14572-7E20-D549-8465-6D846CA0B0AA}"/>
                </a:ext>
              </a:extLst>
            </p:cNvPr>
            <p:cNvSpPr>
              <a:spLocks noChangeArrowheads="1"/>
            </p:cNvSpPr>
            <p:nvPr/>
          </p:nvSpPr>
          <p:spPr bwMode="auto">
            <a:xfrm>
              <a:off x="1080000" y="2672916"/>
              <a:ext cx="8388000" cy="356954"/>
            </a:xfrm>
            <a:prstGeom prst="rect">
              <a:avLst/>
            </a:prstGeom>
            <a:solidFill>
              <a:srgbClr val="5186AA"/>
            </a:solidFill>
            <a:ln w="9525">
              <a:noFill/>
              <a:miter lim="800000"/>
              <a:headEnd/>
              <a:tailEnd/>
            </a:ln>
            <a:effectLst/>
          </p:spPr>
          <p:txBody>
            <a:bodyPr wrap="square" anchor="ctr">
              <a:prstTxWarp prst="textNoShape">
                <a:avLst/>
              </a:prstTxWarp>
              <a:noAutofit/>
            </a:bodyPr>
            <a:lstStyle/>
            <a:p>
              <a:r>
                <a:rPr lang="de-DE" sz="1800" dirty="0">
                  <a:solidFill>
                    <a:schemeClr val="bg1"/>
                  </a:solidFill>
                  <a:latin typeface="+mn-lt"/>
                </a:rPr>
                <a:t>GRADE OF RECOMMENDATION</a:t>
              </a:r>
            </a:p>
          </p:txBody>
        </p:sp>
      </p:grpSp>
      <p:sp>
        <p:nvSpPr>
          <p:cNvPr id="27" name="Textfeld 26">
            <a:extLst>
              <a:ext uri="{FF2B5EF4-FFF2-40B4-BE49-F238E27FC236}">
                <a16:creationId xmlns:a16="http://schemas.microsoft.com/office/drawing/2014/main" id="{09A206EA-47B2-8845-A97B-FC509ED14E1B}"/>
              </a:ext>
            </a:extLst>
          </p:cNvPr>
          <p:cNvSpPr txBox="1"/>
          <p:nvPr/>
        </p:nvSpPr>
        <p:spPr>
          <a:xfrm>
            <a:off x="6598508" y="4917989"/>
            <a:ext cx="0" cy="0"/>
          </a:xfrm>
          <a:prstGeom prst="rect">
            <a:avLst/>
          </a:prstGeom>
          <a:noFill/>
        </p:spPr>
        <p:txBody>
          <a:bodyPr wrap="none" lIns="0" tIns="0" rIns="0" bIns="0" rtlCol="0">
            <a:noAutofit/>
          </a:bodyPr>
          <a:lstStyle/>
          <a:p>
            <a:endParaRPr lang="de-DE" sz="1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69124877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ußzeilenplatzhalter 1"/>
          <p:cNvSpPr>
            <a:spLocks noGrp="1"/>
          </p:cNvSpPr>
          <p:nvPr>
            <p:ph type="ftr" sz="quarter" idx="11"/>
          </p:nvPr>
        </p:nvSpPr>
        <p:spPr/>
        <p:txBody>
          <a:bodyPr/>
          <a:lstStyle/>
          <a:p>
            <a:r>
              <a:rPr lang="de-DE"/>
              <a:t>B. Braun Melsungen AG </a:t>
            </a:r>
            <a:endParaRPr lang="de-DE" dirty="0"/>
          </a:p>
        </p:txBody>
      </p:sp>
      <p:sp>
        <p:nvSpPr>
          <p:cNvPr id="3" name="Foliennummernplatzhalter 2"/>
          <p:cNvSpPr>
            <a:spLocks noGrp="1"/>
          </p:cNvSpPr>
          <p:nvPr>
            <p:ph type="sldNum" sz="quarter" idx="12"/>
          </p:nvPr>
        </p:nvSpPr>
        <p:spPr/>
        <p:txBody>
          <a:bodyPr/>
          <a:lstStyle/>
          <a:p>
            <a:fld id="{8D981D2A-10EE-45CA-B672-13EC15929D94}" type="slidenum">
              <a:rPr lang="de-DE" smtClean="0"/>
              <a:pPr/>
              <a:t>9</a:t>
            </a:fld>
            <a:endParaRPr lang="de-DE" dirty="0"/>
          </a:p>
        </p:txBody>
      </p:sp>
      <p:sp>
        <p:nvSpPr>
          <p:cNvPr id="5" name="Textfeld 4">
            <a:extLst>
              <a:ext uri="{FF2B5EF4-FFF2-40B4-BE49-F238E27FC236}">
                <a16:creationId xmlns:a16="http://schemas.microsoft.com/office/drawing/2014/main" id="{DF1A806B-269C-7A4A-908C-4A0F2080A279}"/>
              </a:ext>
            </a:extLst>
          </p:cNvPr>
          <p:cNvSpPr txBox="1"/>
          <p:nvPr/>
        </p:nvSpPr>
        <p:spPr>
          <a:xfrm>
            <a:off x="2929689" y="950495"/>
            <a:ext cx="0" cy="0"/>
          </a:xfrm>
          <a:prstGeom prst="rect">
            <a:avLst/>
          </a:prstGeom>
          <a:noFill/>
        </p:spPr>
        <p:txBody>
          <a:bodyPr wrap="none" lIns="0" tIns="0" rIns="0" bIns="0" rtlCol="0">
            <a:noAutofit/>
          </a:bodyPr>
          <a:lstStyle/>
          <a:p>
            <a:endParaRPr lang="de-DE" sz="1600" dirty="0">
              <a:latin typeface="Arial" panose="020B0604020202020204" pitchFamily="34" charset="0"/>
              <a:cs typeface="Arial" panose="020B0604020202020204" pitchFamily="34" charset="0"/>
            </a:endParaRPr>
          </a:p>
        </p:txBody>
      </p:sp>
      <p:sp>
        <p:nvSpPr>
          <p:cNvPr id="23" name="Rectangle 3">
            <a:extLst>
              <a:ext uri="{FF2B5EF4-FFF2-40B4-BE49-F238E27FC236}">
                <a16:creationId xmlns:a16="http://schemas.microsoft.com/office/drawing/2014/main" id="{4965155E-7EEC-7748-ACF7-47CA3BE5932C}"/>
              </a:ext>
            </a:extLst>
          </p:cNvPr>
          <p:cNvSpPr txBox="1">
            <a:spLocks noChangeArrowheads="1"/>
          </p:cNvSpPr>
          <p:nvPr/>
        </p:nvSpPr>
        <p:spPr bwMode="gray">
          <a:xfrm>
            <a:off x="1080000" y="1091403"/>
            <a:ext cx="8388000" cy="681439"/>
          </a:xfrm>
          <a:prstGeom prst="rect">
            <a:avLst/>
          </a:prstGeom>
          <a:solidFill>
            <a:srgbClr val="F2F2F2"/>
          </a:solidFill>
          <a:ln w="9525">
            <a:noFill/>
            <a:miter lim="800000"/>
            <a:headEnd/>
            <a:tailEnd/>
          </a:ln>
        </p:spPr>
        <p:txBody>
          <a:bodyPr vert="horz" wrap="square" lIns="108000" tIns="0" rIns="0" bIns="0" numCol="1" anchor="ctr" anchorCtr="0" compatLnSpc="1">
            <a:prstTxWarp prst="textNoShape">
              <a:avLst/>
            </a:prstTxWarp>
          </a:bodyPr>
          <a:lstStyle/>
          <a:p>
            <a:r>
              <a:rPr lang="en-US" sz="1400" dirty="0"/>
              <a:t>Vitamins and minerals should be supplied in amounts approximately equal to the recommended daily allowance and discourage the use of high-dose micronutrients in the absence of specific deficiencies.</a:t>
            </a:r>
          </a:p>
        </p:txBody>
      </p:sp>
      <p:sp>
        <p:nvSpPr>
          <p:cNvPr id="24" name="Rectangle 5">
            <a:extLst>
              <a:ext uri="{FF2B5EF4-FFF2-40B4-BE49-F238E27FC236}">
                <a16:creationId xmlns:a16="http://schemas.microsoft.com/office/drawing/2014/main" id="{F1F95915-C7BC-A044-8B2C-4E665EB30F65}"/>
              </a:ext>
            </a:extLst>
          </p:cNvPr>
          <p:cNvSpPr>
            <a:spLocks noChangeArrowheads="1"/>
          </p:cNvSpPr>
          <p:nvPr/>
        </p:nvSpPr>
        <p:spPr bwMode="auto">
          <a:xfrm>
            <a:off x="1080000" y="720000"/>
            <a:ext cx="8388000" cy="356954"/>
          </a:xfrm>
          <a:prstGeom prst="rect">
            <a:avLst/>
          </a:prstGeom>
          <a:solidFill>
            <a:srgbClr val="5186AA"/>
          </a:solidFill>
          <a:ln w="9525">
            <a:noFill/>
            <a:miter lim="800000"/>
            <a:headEnd/>
            <a:tailEnd/>
          </a:ln>
          <a:effectLst/>
        </p:spPr>
        <p:txBody>
          <a:bodyPr wrap="square" anchor="ctr">
            <a:prstTxWarp prst="textNoShape">
              <a:avLst/>
            </a:prstTxWarp>
            <a:noAutofit/>
          </a:bodyPr>
          <a:lstStyle/>
          <a:p>
            <a:r>
              <a:rPr lang="en-US" sz="1800" dirty="0">
                <a:solidFill>
                  <a:schemeClr val="bg1"/>
                </a:solidFill>
              </a:rPr>
              <a:t>Vitamins and minerals</a:t>
            </a:r>
            <a:endParaRPr lang="de-DE" sz="1800" dirty="0">
              <a:solidFill>
                <a:schemeClr val="bg1"/>
              </a:solidFill>
            </a:endParaRPr>
          </a:p>
        </p:txBody>
      </p:sp>
      <p:sp>
        <p:nvSpPr>
          <p:cNvPr id="25" name="Rectangle 3">
            <a:extLst>
              <a:ext uri="{FF2B5EF4-FFF2-40B4-BE49-F238E27FC236}">
                <a16:creationId xmlns:a16="http://schemas.microsoft.com/office/drawing/2014/main" id="{EBE1A8B3-DCA1-E342-99A5-3C573E5BDF0E}"/>
              </a:ext>
            </a:extLst>
          </p:cNvPr>
          <p:cNvSpPr txBox="1">
            <a:spLocks noChangeArrowheads="1"/>
          </p:cNvSpPr>
          <p:nvPr/>
        </p:nvSpPr>
        <p:spPr bwMode="gray">
          <a:xfrm>
            <a:off x="1080000" y="2274638"/>
            <a:ext cx="8388000" cy="578298"/>
          </a:xfrm>
          <a:prstGeom prst="rect">
            <a:avLst/>
          </a:prstGeom>
          <a:solidFill>
            <a:srgbClr val="F2F2F2"/>
          </a:solidFill>
          <a:ln w="9525">
            <a:noFill/>
            <a:miter lim="800000"/>
            <a:headEnd/>
            <a:tailEnd/>
          </a:ln>
        </p:spPr>
        <p:txBody>
          <a:bodyPr vert="horz" wrap="square" lIns="0" tIns="0" rIns="0" bIns="0" numCol="1" anchor="ctr" anchorCtr="0" compatLnSpc="1">
            <a:prstTxWarp prst="textNoShape">
              <a:avLst/>
            </a:prstTxWarp>
          </a:bodyPr>
          <a:lstStyle/>
          <a:p>
            <a:pPr marL="108000" lvl="1" defTabSz="257175">
              <a:spcBef>
                <a:spcPts val="600"/>
              </a:spcBef>
              <a:spcAft>
                <a:spcPts val="400"/>
              </a:spcAft>
              <a:defRPr/>
            </a:pPr>
            <a:r>
              <a:rPr lang="en-US" sz="1400" dirty="0"/>
              <a:t>Strength of recommendation strong - Level of evidence low - strong consensus</a:t>
            </a:r>
          </a:p>
        </p:txBody>
      </p:sp>
      <p:sp>
        <p:nvSpPr>
          <p:cNvPr id="26" name="Rectangle 5">
            <a:extLst>
              <a:ext uri="{FF2B5EF4-FFF2-40B4-BE49-F238E27FC236}">
                <a16:creationId xmlns:a16="http://schemas.microsoft.com/office/drawing/2014/main" id="{E8D14572-7E20-D549-8465-6D846CA0B0AA}"/>
              </a:ext>
            </a:extLst>
          </p:cNvPr>
          <p:cNvSpPr>
            <a:spLocks noChangeArrowheads="1"/>
          </p:cNvSpPr>
          <p:nvPr/>
        </p:nvSpPr>
        <p:spPr bwMode="auto">
          <a:xfrm>
            <a:off x="1080000" y="1919469"/>
            <a:ext cx="8388000" cy="356954"/>
          </a:xfrm>
          <a:prstGeom prst="rect">
            <a:avLst/>
          </a:prstGeom>
          <a:solidFill>
            <a:srgbClr val="5186AA"/>
          </a:solidFill>
          <a:ln w="9525">
            <a:noFill/>
            <a:miter lim="800000"/>
            <a:headEnd/>
            <a:tailEnd/>
          </a:ln>
          <a:effectLst/>
        </p:spPr>
        <p:txBody>
          <a:bodyPr wrap="square" anchor="ctr">
            <a:prstTxWarp prst="textNoShape">
              <a:avLst/>
            </a:prstTxWarp>
            <a:noAutofit/>
          </a:bodyPr>
          <a:lstStyle/>
          <a:p>
            <a:r>
              <a:rPr lang="de-DE" sz="1800" dirty="0">
                <a:solidFill>
                  <a:schemeClr val="bg1"/>
                </a:solidFill>
                <a:latin typeface="+mn-lt"/>
              </a:rPr>
              <a:t>GRADE OF RECOMMENDATION</a:t>
            </a:r>
          </a:p>
        </p:txBody>
      </p:sp>
      <p:sp>
        <p:nvSpPr>
          <p:cNvPr id="27" name="Textfeld 26">
            <a:extLst>
              <a:ext uri="{FF2B5EF4-FFF2-40B4-BE49-F238E27FC236}">
                <a16:creationId xmlns:a16="http://schemas.microsoft.com/office/drawing/2014/main" id="{09A206EA-47B2-8845-A97B-FC509ED14E1B}"/>
              </a:ext>
            </a:extLst>
          </p:cNvPr>
          <p:cNvSpPr txBox="1"/>
          <p:nvPr/>
        </p:nvSpPr>
        <p:spPr>
          <a:xfrm>
            <a:off x="6598508" y="4917989"/>
            <a:ext cx="0" cy="0"/>
          </a:xfrm>
          <a:prstGeom prst="rect">
            <a:avLst/>
          </a:prstGeom>
          <a:noFill/>
        </p:spPr>
        <p:txBody>
          <a:bodyPr wrap="none" lIns="0" tIns="0" rIns="0" bIns="0" rtlCol="0">
            <a:noAutofit/>
          </a:bodyPr>
          <a:lstStyle/>
          <a:p>
            <a:endParaRPr lang="de-DE" sz="1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168804781"/>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COLORPALETTEDESIGNATOR" val="BBraun"/>
  <p:tag name="SLIDEPOOLDESIGNATOR" val="16x9"/>
  <p:tag name="SLIDEPOOLPREVIEWDESIGNATOR" val="16x9"/>
  <p:tag name="TEMPLATEDESIGNATOR" val="16x9"/>
  <p:tag name="EXTENDEDCOLORPALETTEDESIGNATOR" val="BBraun"/>
  <p:tag name="PRESENTATIONLANGUAGE" val="deutsch"/>
  <p:tag name="DESIGNGRIDDESIGNATOR" val="16x9"/>
  <p:tag name="TOWN" val="City"/>
  <p:tag name="FIRM" val="B. Braun Melsungen AG"/>
  <p:tag name="DATE" val="Date"/>
</p:tagLst>
</file>

<file path=ppt/tags/tag10.xml><?xml version="1.0" encoding="utf-8"?>
<p:tagLst xmlns:a="http://schemas.openxmlformats.org/drawingml/2006/main" xmlns:r="http://schemas.openxmlformats.org/officeDocument/2006/relationships" xmlns:p="http://schemas.openxmlformats.org/presentationml/2006/main">
  <p:tag name="TRANSFEROPTION" val="2"/>
</p:tagLst>
</file>

<file path=ppt/tags/tag11.xml><?xml version="1.0" encoding="utf-8"?>
<p:tagLst xmlns:a="http://schemas.openxmlformats.org/drawingml/2006/main" xmlns:r="http://schemas.openxmlformats.org/officeDocument/2006/relationships" xmlns:p="http://schemas.openxmlformats.org/presentationml/2006/main">
  <p:tag name="SLIDETYPE" val="SlideImageBoxRightDark"/>
</p:tagLst>
</file>

<file path=ppt/tags/tag12.xml><?xml version="1.0" encoding="utf-8"?>
<p:tagLst xmlns:a="http://schemas.openxmlformats.org/drawingml/2006/main" xmlns:r="http://schemas.openxmlformats.org/officeDocument/2006/relationships" xmlns:p="http://schemas.openxmlformats.org/presentationml/2006/main">
  <p:tag name="TRANSFEROPTION" val="2"/>
</p:tagLst>
</file>

<file path=ppt/tags/tag13.xml><?xml version="1.0" encoding="utf-8"?>
<p:tagLst xmlns:a="http://schemas.openxmlformats.org/drawingml/2006/main" xmlns:r="http://schemas.openxmlformats.org/officeDocument/2006/relationships" xmlns:p="http://schemas.openxmlformats.org/presentationml/2006/main">
  <p:tag name="SLIDETYPE" val="SlideImageBoxRightDark"/>
</p:tagLst>
</file>

<file path=ppt/tags/tag14.xml><?xml version="1.0" encoding="utf-8"?>
<p:tagLst xmlns:a="http://schemas.openxmlformats.org/drawingml/2006/main" xmlns:r="http://schemas.openxmlformats.org/officeDocument/2006/relationships" xmlns:p="http://schemas.openxmlformats.org/presentationml/2006/main">
  <p:tag name="TRANSFEROPTION" val="2"/>
</p:tagLst>
</file>

<file path=ppt/tags/tag15.xml><?xml version="1.0" encoding="utf-8"?>
<p:tagLst xmlns:a="http://schemas.openxmlformats.org/drawingml/2006/main" xmlns:r="http://schemas.openxmlformats.org/officeDocument/2006/relationships" xmlns:p="http://schemas.openxmlformats.org/presentationml/2006/main">
  <p:tag name="SLIDETYPE" val="SlideAlternateClosingRemarks"/>
</p:tagLst>
</file>

<file path=ppt/tags/tag2.xml><?xml version="1.0" encoding="utf-8"?>
<p:tagLst xmlns:a="http://schemas.openxmlformats.org/drawingml/2006/main" xmlns:r="http://schemas.openxmlformats.org/officeDocument/2006/relationships" xmlns:p="http://schemas.openxmlformats.org/presentationml/2006/main">
  <p:tag name="SLIDETYPE" val="SlideTitleFullImage"/>
</p:tagLst>
</file>

<file path=ppt/tags/tag3.xml><?xml version="1.0" encoding="utf-8"?>
<p:tagLst xmlns:a="http://schemas.openxmlformats.org/drawingml/2006/main" xmlns:r="http://schemas.openxmlformats.org/officeDocument/2006/relationships" xmlns:p="http://schemas.openxmlformats.org/presentationml/2006/main">
  <p:tag name="SLIDETYPE" val="SlideImageBoxRightDark"/>
</p:tagLst>
</file>

<file path=ppt/tags/tag4.xml><?xml version="1.0" encoding="utf-8"?>
<p:tagLst xmlns:a="http://schemas.openxmlformats.org/drawingml/2006/main" xmlns:r="http://schemas.openxmlformats.org/officeDocument/2006/relationships" xmlns:p="http://schemas.openxmlformats.org/presentationml/2006/main">
  <p:tag name="TRANSFEROPTION" val="2"/>
</p:tagLst>
</file>

<file path=ppt/tags/tag5.xml><?xml version="1.0" encoding="utf-8"?>
<p:tagLst xmlns:a="http://schemas.openxmlformats.org/drawingml/2006/main" xmlns:r="http://schemas.openxmlformats.org/officeDocument/2006/relationships" xmlns:p="http://schemas.openxmlformats.org/presentationml/2006/main">
  <p:tag name="SLIDETYPE" val="SlideImageBoxRightDark"/>
</p:tagLst>
</file>

<file path=ppt/tags/tag6.xml><?xml version="1.0" encoding="utf-8"?>
<p:tagLst xmlns:a="http://schemas.openxmlformats.org/drawingml/2006/main" xmlns:r="http://schemas.openxmlformats.org/officeDocument/2006/relationships" xmlns:p="http://schemas.openxmlformats.org/presentationml/2006/main">
  <p:tag name="TRANSFEROPTION" val="2"/>
</p:tagLst>
</file>

<file path=ppt/tags/tag7.xml><?xml version="1.0" encoding="utf-8"?>
<p:tagLst xmlns:a="http://schemas.openxmlformats.org/drawingml/2006/main" xmlns:r="http://schemas.openxmlformats.org/officeDocument/2006/relationships" xmlns:p="http://schemas.openxmlformats.org/presentationml/2006/main">
  <p:tag name="SLIDETYPE" val="SlideImageBoxRightDark"/>
</p:tagLst>
</file>

<file path=ppt/tags/tag8.xml><?xml version="1.0" encoding="utf-8"?>
<p:tagLst xmlns:a="http://schemas.openxmlformats.org/drawingml/2006/main" xmlns:r="http://schemas.openxmlformats.org/officeDocument/2006/relationships" xmlns:p="http://schemas.openxmlformats.org/presentationml/2006/main">
  <p:tag name="TRANSFEROPTION" val="2"/>
</p:tagLst>
</file>

<file path=ppt/tags/tag9.xml><?xml version="1.0" encoding="utf-8"?>
<p:tagLst xmlns:a="http://schemas.openxmlformats.org/drawingml/2006/main" xmlns:r="http://schemas.openxmlformats.org/officeDocument/2006/relationships" xmlns:p="http://schemas.openxmlformats.org/presentationml/2006/main">
  <p:tag name="SLIDETYPE" val="SlideImageBoxRightDark"/>
</p:tagLst>
</file>

<file path=ppt/theme/theme1.xml><?xml version="1.0" encoding="utf-8"?>
<a:theme xmlns:a="http://schemas.openxmlformats.org/drawingml/2006/main" name="Larissa">
  <a:themeElements>
    <a:clrScheme name="BBraun_150929">
      <a:dk1>
        <a:srgbClr val="000000"/>
      </a:dk1>
      <a:lt1>
        <a:srgbClr val="FFFFFF"/>
      </a:lt1>
      <a:dk2>
        <a:srgbClr val="00B482"/>
      </a:dk2>
      <a:lt2>
        <a:srgbClr val="6E6E6E"/>
      </a:lt2>
      <a:accent1>
        <a:srgbClr val="00B482"/>
      </a:accent1>
      <a:accent2>
        <a:srgbClr val="40C7A1"/>
      </a:accent2>
      <a:accent3>
        <a:srgbClr val="73D6BA"/>
      </a:accent3>
      <a:accent4>
        <a:srgbClr val="99E1CD"/>
      </a:accent4>
      <a:accent5>
        <a:srgbClr val="00567C"/>
      </a:accent5>
      <a:accent6>
        <a:srgbClr val="337896"/>
      </a:accent6>
      <a:hlink>
        <a:srgbClr val="00B482"/>
      </a:hlink>
      <a:folHlink>
        <a:srgbClr val="464646"/>
      </a:folHlink>
    </a:clrScheme>
    <a:fontScheme name="B. Braun">
      <a:majorFont>
        <a:latin typeface="Arial"/>
        <a:ea typeface=""/>
        <a:cs typeface=""/>
      </a:majorFont>
      <a:minorFont>
        <a:latin typeface="Arial"/>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gray">
        <a:solidFill>
          <a:srgbClr val="00B482"/>
        </a:solidFill>
        <a:ln w="25400" cap="flat" cmpd="sng" algn="ctr">
          <a:noFill/>
          <a:prstDash val="solid"/>
        </a:ln>
        <a:effectLst/>
        <a:extLst>
          <a:ext uri="{91240B29-F687-4F45-9708-019B960494DF}">
            <a14:hiddenLine xmlns:a14="http://schemas.microsoft.com/office/drawing/2010/main" w="25400" cap="flat" cmpd="sng" algn="ctr">
              <a:solidFill>
                <a:prstClr val="black"/>
              </a:solidFill>
              <a:prstDash val="solid"/>
            </a14:hiddenLine>
          </a:ext>
        </a:extLst>
      </a:spPr>
      <a:bodyPr rtlCol="0" anchor="ctr"/>
      <a:lstStyle>
        <a:defPPr algn="ctr">
          <a:defRPr sz="1600" dirty="0" smtClean="0">
            <a:solidFill>
              <a:schemeClr val="tx1"/>
            </a:solidFill>
            <a:latin typeface="Arial" panose="020B0604020202020204" pitchFamily="34" charset="0"/>
            <a:cs typeface="Arial" panose="020B0604020202020204" pitchFamily="34" charset="0"/>
          </a:defRPr>
        </a:defPPr>
      </a:lstStyle>
      <a:style>
        <a:lnRef idx="2">
          <a:schemeClr val="accent1">
            <a:shade val="50000"/>
          </a:schemeClr>
        </a:lnRef>
        <a:fillRef idx="1">
          <a:schemeClr val="accent1"/>
        </a:fillRef>
        <a:effectRef idx="0">
          <a:schemeClr val="accent1"/>
        </a:effectRef>
        <a:fontRef idx="minor">
          <a:schemeClr val="lt1"/>
        </a:fontRef>
      </a:style>
    </a:spDef>
    <a:lnDef>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noAutofit/>
      </a:bodyPr>
      <a:lstStyle>
        <a:defPPr>
          <a:defRPr sz="1600" dirty="0" smtClean="0">
            <a:latin typeface="Arial" panose="020B0604020202020204" pitchFamily="34" charset="0"/>
            <a:cs typeface="Arial" panose="020B0604020202020204" pitchFamily="34" charset="0"/>
          </a:defRPr>
        </a:defPPr>
      </a:lstStyle>
    </a:tx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0</TotalTime>
  <Words>3921</Words>
  <Application>Microsoft Macintosh PowerPoint</Application>
  <PresentationFormat>Breitbild</PresentationFormat>
  <Paragraphs>282</Paragraphs>
  <Slides>39</Slides>
  <Notes>10</Notes>
  <HiddenSlides>0</HiddenSlides>
  <MMClips>0</MMClips>
  <ScaleCrop>false</ScaleCrop>
  <HeadingPairs>
    <vt:vector size="6" baseType="variant">
      <vt:variant>
        <vt:lpstr>Verwendete Schriftarten</vt:lpstr>
      </vt:variant>
      <vt:variant>
        <vt:i4>3</vt:i4>
      </vt:variant>
      <vt:variant>
        <vt:lpstr>Design</vt:lpstr>
      </vt:variant>
      <vt:variant>
        <vt:i4>1</vt:i4>
      </vt:variant>
      <vt:variant>
        <vt:lpstr>Folientitel</vt:lpstr>
      </vt:variant>
      <vt:variant>
        <vt:i4>39</vt:i4>
      </vt:variant>
    </vt:vector>
  </HeadingPairs>
  <TitlesOfParts>
    <vt:vector size="43" baseType="lpstr">
      <vt:lpstr>Arial</vt:lpstr>
      <vt:lpstr>Arial Narrow</vt:lpstr>
      <vt:lpstr>Wingdings</vt:lpstr>
      <vt:lpstr>Larissa</vt:lpstr>
      <vt:lpstr>ESPEN Practical Guideline on  Clinical Nutrition in Cancer Patients  </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Key points should be aiming for</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Key points should be aiming for</vt:lpstr>
      <vt:lpstr>PowerPoint-Präsentation</vt:lpstr>
      <vt:lpstr>PowerPoint-Präsentation</vt:lpstr>
      <vt:lpstr>PowerPoint-Präsentation</vt:lpstr>
      <vt:lpstr>Key points should be aiming for</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Key points should be aiming for</vt:lpstr>
      <vt:lpstr>PowerPoint-Präsentation</vt:lpstr>
      <vt:lpstr>PowerPoint-Präsentation</vt:lpstr>
      <vt:lpstr>PowerPoint-Präsentation</vt:lpstr>
      <vt:lpstr>PowerPoint-Präsentation</vt:lpstr>
      <vt:lpstr>Key points should be aiming for</vt:lpstr>
      <vt:lpstr>THANK YOU</vt:lpstr>
    </vt:vector>
  </TitlesOfParts>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Lilijana Sesar - HC-MS-DE08</dc:creator>
  <cp:lastModifiedBy>Julia Heiligtag</cp:lastModifiedBy>
  <cp:revision>526</cp:revision>
  <dcterms:created xsi:type="dcterms:W3CDTF">2015-09-02T13:45:30Z</dcterms:created>
  <dcterms:modified xsi:type="dcterms:W3CDTF">2022-03-22T09:21:48Z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VersionTemplate">
    <vt:lpwstr>2.0</vt:lpwstr>
  </property>
  <property fmtid="{D5CDD505-2E9C-101B-9397-08002B2CF9AE}" pid="3" name="Template">
    <vt:lpwstr>BBraun_template_16x9.potx</vt:lpwstr>
  </property>
  <property fmtid="{D5CDD505-2E9C-101B-9397-08002B2CF9AE}" pid="4" name="MSIP_Label_97735299-2a7d-4f7d-99cc-db352b8b5a9b_Enabled">
    <vt:lpwstr>True</vt:lpwstr>
  </property>
  <property fmtid="{D5CDD505-2E9C-101B-9397-08002B2CF9AE}" pid="5" name="MSIP_Label_97735299-2a7d-4f7d-99cc-db352b8b5a9b_SiteId">
    <vt:lpwstr>15d1bef2-0a6a-46f9-be4c-023279325e51</vt:lpwstr>
  </property>
  <property fmtid="{D5CDD505-2E9C-101B-9397-08002B2CF9AE}" pid="6" name="MSIP_Label_97735299-2a7d-4f7d-99cc-db352b8b5a9b_Ref">
    <vt:lpwstr>https://api.informationprotection.azure.com/api/15d1bef2-0a6a-46f9-be4c-023279325e51</vt:lpwstr>
  </property>
  <property fmtid="{D5CDD505-2E9C-101B-9397-08002B2CF9AE}" pid="7" name="MSIP_Label_97735299-2a7d-4f7d-99cc-db352b8b5a9b_SetBy">
    <vt:lpwstr>christian.broel@bbraun.com</vt:lpwstr>
  </property>
  <property fmtid="{D5CDD505-2E9C-101B-9397-08002B2CF9AE}" pid="8" name="MSIP_Label_97735299-2a7d-4f7d-99cc-db352b8b5a9b_SetDate">
    <vt:lpwstr>2017-11-21T11:54:15.3663613+01:00</vt:lpwstr>
  </property>
  <property fmtid="{D5CDD505-2E9C-101B-9397-08002B2CF9AE}" pid="9" name="MSIP_Label_97735299-2a7d-4f7d-99cc-db352b8b5a9b_Name">
    <vt:lpwstr>Confidential</vt:lpwstr>
  </property>
  <property fmtid="{D5CDD505-2E9C-101B-9397-08002B2CF9AE}" pid="10" name="MSIP_Label_97735299-2a7d-4f7d-99cc-db352b8b5a9b_Application">
    <vt:lpwstr>Microsoft Azure Information Protection</vt:lpwstr>
  </property>
  <property fmtid="{D5CDD505-2E9C-101B-9397-08002B2CF9AE}" pid="11" name="MSIP_Label_97735299-2a7d-4f7d-99cc-db352b8b5a9b_Extended_MSFT_Method">
    <vt:lpwstr>Automatic</vt:lpwstr>
  </property>
  <property fmtid="{D5CDD505-2E9C-101B-9397-08002B2CF9AE}" pid="12" name="MSIP_Label_fd058493-e43f-432e-b8cc-adb7daa46640_Enabled">
    <vt:lpwstr>True</vt:lpwstr>
  </property>
  <property fmtid="{D5CDD505-2E9C-101B-9397-08002B2CF9AE}" pid="13" name="MSIP_Label_fd058493-e43f-432e-b8cc-adb7daa46640_SiteId">
    <vt:lpwstr>15d1bef2-0a6a-46f9-be4c-023279325e51</vt:lpwstr>
  </property>
  <property fmtid="{D5CDD505-2E9C-101B-9397-08002B2CF9AE}" pid="14" name="MSIP_Label_fd058493-e43f-432e-b8cc-adb7daa46640_Ref">
    <vt:lpwstr>https://api.informationprotection.azure.com/api/15d1bef2-0a6a-46f9-be4c-023279325e51</vt:lpwstr>
  </property>
  <property fmtid="{D5CDD505-2E9C-101B-9397-08002B2CF9AE}" pid="15" name="MSIP_Label_fd058493-e43f-432e-b8cc-adb7daa46640_SetBy">
    <vt:lpwstr>christian.broel@bbraun.com</vt:lpwstr>
  </property>
  <property fmtid="{D5CDD505-2E9C-101B-9397-08002B2CF9AE}" pid="16" name="MSIP_Label_fd058493-e43f-432e-b8cc-adb7daa46640_SetDate">
    <vt:lpwstr>2017-11-21T11:54:15.3683613+01:00</vt:lpwstr>
  </property>
  <property fmtid="{D5CDD505-2E9C-101B-9397-08002B2CF9AE}" pid="17" name="MSIP_Label_fd058493-e43f-432e-b8cc-adb7daa46640_Name">
    <vt:lpwstr>Unprotected</vt:lpwstr>
  </property>
  <property fmtid="{D5CDD505-2E9C-101B-9397-08002B2CF9AE}" pid="18" name="MSIP_Label_fd058493-e43f-432e-b8cc-adb7daa46640_Application">
    <vt:lpwstr>Microsoft Azure Information Protection</vt:lpwstr>
  </property>
  <property fmtid="{D5CDD505-2E9C-101B-9397-08002B2CF9AE}" pid="19" name="MSIP_Label_fd058493-e43f-432e-b8cc-adb7daa46640_Extended_MSFT_Method">
    <vt:lpwstr>Automatic</vt:lpwstr>
  </property>
  <property fmtid="{D5CDD505-2E9C-101B-9397-08002B2CF9AE}" pid="20" name="MSIP_Label_fd058493-e43f-432e-b8cc-adb7daa46640_Parent">
    <vt:lpwstr>97735299-2a7d-4f7d-99cc-db352b8b5a9b</vt:lpwstr>
  </property>
  <property fmtid="{D5CDD505-2E9C-101B-9397-08002B2CF9AE}" pid="21" name="Sensitivity">
    <vt:lpwstr>Confidential Unprotected</vt:lpwstr>
  </property>
</Properties>
</file>